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7" r:id="rId2"/>
    <p:sldId id="269" r:id="rId3"/>
    <p:sldId id="289" r:id="rId4"/>
    <p:sldId id="290" r:id="rId5"/>
    <p:sldId id="321" r:id="rId6"/>
    <p:sldId id="293" r:id="rId7"/>
    <p:sldId id="299" r:id="rId8"/>
    <p:sldId id="323" r:id="rId9"/>
    <p:sldId id="320" r:id="rId10"/>
    <p:sldId id="309" r:id="rId11"/>
    <p:sldId id="261" r:id="rId12"/>
    <p:sldId id="274" r:id="rId13"/>
    <p:sldId id="275" r:id="rId14"/>
    <p:sldId id="297" r:id="rId15"/>
    <p:sldId id="298" r:id="rId16"/>
    <p:sldId id="322" r:id="rId17"/>
    <p:sldId id="300" r:id="rId18"/>
    <p:sldId id="276" r:id="rId19"/>
    <p:sldId id="282" r:id="rId20"/>
    <p:sldId id="284" r:id="rId21"/>
    <p:sldId id="278" r:id="rId22"/>
    <p:sldId id="308" r:id="rId23"/>
    <p:sldId id="285" r:id="rId24"/>
    <p:sldId id="283" r:id="rId25"/>
    <p:sldId id="273" r:id="rId26"/>
    <p:sldId id="279" r:id="rId27"/>
    <p:sldId id="281" r:id="rId28"/>
    <p:sldId id="280" r:id="rId29"/>
    <p:sldId id="27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brice Lylian Tayou" initials="FLT" lastIdx="2" clrIdx="0">
    <p:extLst>
      <p:ext uri="{19B8F6BF-5375-455C-9EA6-DF929625EA0E}">
        <p15:presenceInfo xmlns:p15="http://schemas.microsoft.com/office/powerpoint/2012/main" userId="2f003cb54fde91fa" providerId="Windows Live"/>
      </p:ext>
    </p:extLst>
  </p:cmAuthor>
  <p:cmAuthor id="2" name="张善友" initials="张善友" lastIdx="1" clrIdx="1">
    <p:extLst>
      <p:ext uri="{19B8F6BF-5375-455C-9EA6-DF929625EA0E}">
        <p15:presenceInfo xmlns:p15="http://schemas.microsoft.com/office/powerpoint/2012/main" userId="张善友"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9933"/>
    <a:srgbClr val="865FC5"/>
    <a:srgbClr val="16CC3C"/>
    <a:srgbClr val="541764"/>
    <a:srgbClr val="EC5924"/>
    <a:srgbClr val="8BC63F"/>
    <a:srgbClr val="214263"/>
    <a:srgbClr val="FFAF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284" autoAdjust="0"/>
  </p:normalViewPr>
  <p:slideViewPr>
    <p:cSldViewPr snapToGrid="0">
      <p:cViewPr varScale="1">
        <p:scale>
          <a:sx n="98" d="100"/>
          <a:sy n="98" d="100"/>
        </p:scale>
        <p:origin x="1014" y="9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381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8-05T09:30:36.659" idx="1">
    <p:pos x="7550" y="84"/>
    <p:text>Your platform for building anything</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8-05T09:32:15.465" idx="2">
    <p:pos x="7548" y="80"/>
    <p:text>.NET is a software development platform</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A0F723-D203-40DC-991B-A58E274D6627}" type="datetimeFigureOut">
              <a:rPr lang="it-IT" smtClean="0"/>
              <a:t>12/04/2019</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3A8D60-CBF8-4442-AF5D-1F60FE5FB7A8}" type="slidenum">
              <a:rPr lang="it-IT" smtClean="0"/>
              <a:t>‹#›</a:t>
            </a:fld>
            <a:endParaRPr lang="it-IT"/>
          </a:p>
        </p:txBody>
      </p:sp>
    </p:spTree>
    <p:extLst>
      <p:ext uri="{BB962C8B-B14F-4D97-AF65-F5344CB8AC3E}">
        <p14:creationId xmlns:p14="http://schemas.microsoft.com/office/powerpoint/2010/main" val="211685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A3A8D60-CBF8-4442-AF5D-1F60FE5FB7A8}" type="slidenum">
              <a:rPr lang="it-IT" smtClean="0"/>
              <a:t>1</a:t>
            </a:fld>
            <a:endParaRPr lang="it-IT"/>
          </a:p>
        </p:txBody>
      </p:sp>
    </p:spTree>
    <p:extLst>
      <p:ext uri="{BB962C8B-B14F-4D97-AF65-F5344CB8AC3E}">
        <p14:creationId xmlns:p14="http://schemas.microsoft.com/office/powerpoint/2010/main" val="4250886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http://docs.devopshub.cn/ </a:t>
            </a:r>
            <a:endParaRPr lang="zh-CN" altLang="en-US" dirty="0"/>
          </a:p>
        </p:txBody>
      </p:sp>
      <p:sp>
        <p:nvSpPr>
          <p:cNvPr id="4" name="灯片编号占位符 3"/>
          <p:cNvSpPr>
            <a:spLocks noGrp="1"/>
          </p:cNvSpPr>
          <p:nvPr>
            <p:ph type="sldNum" sz="quarter" idx="10"/>
          </p:nvPr>
        </p:nvSpPr>
        <p:spPr/>
        <p:txBody>
          <a:bodyPr/>
          <a:lstStyle/>
          <a:p>
            <a:fld id="{7271334F-26A0-489D-BDF9-2FF97152CA2B}" type="slidenum">
              <a:rPr lang="zh-CN" altLang="en-US" smtClean="0"/>
              <a:pPr/>
              <a:t>17</a:t>
            </a:fld>
            <a:endParaRPr lang="en-US" altLang="zh-CN"/>
          </a:p>
        </p:txBody>
      </p:sp>
    </p:spTree>
    <p:extLst>
      <p:ext uri="{BB962C8B-B14F-4D97-AF65-F5344CB8AC3E}">
        <p14:creationId xmlns:p14="http://schemas.microsoft.com/office/powerpoint/2010/main" val="616307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https://docs.microsoft.com/zh-cn/dotnet/standard/containerized-lifecycle-architecture/design-develop-containerized-apps/visual-studio-tools-for-docker</a:t>
            </a:r>
            <a:endParaRPr lang="zh-CN" altLang="en-US" dirty="0"/>
          </a:p>
        </p:txBody>
      </p:sp>
      <p:sp>
        <p:nvSpPr>
          <p:cNvPr id="4" name="灯片编号占位符 3"/>
          <p:cNvSpPr>
            <a:spLocks noGrp="1"/>
          </p:cNvSpPr>
          <p:nvPr>
            <p:ph type="sldNum" sz="quarter" idx="5"/>
          </p:nvPr>
        </p:nvSpPr>
        <p:spPr/>
        <p:txBody>
          <a:bodyPr/>
          <a:lstStyle/>
          <a:p>
            <a:fld id="{7A3A8D60-CBF8-4442-AF5D-1F60FE5FB7A8}" type="slidenum">
              <a:rPr lang="it-IT" smtClean="0"/>
              <a:t>18</a:t>
            </a:fld>
            <a:endParaRPr lang="it-IT"/>
          </a:p>
        </p:txBody>
      </p:sp>
    </p:spTree>
    <p:extLst>
      <p:ext uri="{BB962C8B-B14F-4D97-AF65-F5344CB8AC3E}">
        <p14:creationId xmlns:p14="http://schemas.microsoft.com/office/powerpoint/2010/main" val="2207910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effectLst/>
              </a:rPr>
              <a:t>Automatic </a:t>
            </a:r>
            <a:r>
              <a:rPr lang="en-US" sz="1200" dirty="0" err="1">
                <a:effectLst/>
              </a:rPr>
              <a:t>binpacking</a:t>
            </a:r>
            <a:endParaRPr lang="en-US" sz="1200" dirty="0">
              <a:effectLst/>
            </a:endParaRPr>
          </a:p>
          <a:p>
            <a:pPr marL="171450" indent="-171450">
              <a:buFont typeface="Arial" panose="020B0604020202020204" pitchFamily="34" charset="0"/>
              <a:buChar char="•"/>
            </a:pPr>
            <a:r>
              <a:rPr lang="en-US" sz="1200" dirty="0">
                <a:effectLst/>
              </a:rPr>
              <a:t>Self-healing</a:t>
            </a:r>
          </a:p>
          <a:p>
            <a:pPr marL="171450" indent="-171450">
              <a:buFont typeface="Arial" panose="020B0604020202020204" pitchFamily="34" charset="0"/>
              <a:buChar char="•"/>
            </a:pPr>
            <a:r>
              <a:rPr lang="en-US" sz="1200" dirty="0">
                <a:effectLst/>
              </a:rPr>
              <a:t>Horizontal scaling</a:t>
            </a:r>
          </a:p>
          <a:p>
            <a:pPr marL="171450" indent="-171450">
              <a:buFont typeface="Arial" panose="020B0604020202020204" pitchFamily="34" charset="0"/>
              <a:buChar char="•"/>
            </a:pPr>
            <a:r>
              <a:rPr lang="en-US" sz="1200" dirty="0">
                <a:effectLst/>
              </a:rPr>
              <a:t>Service discovery and load balancing</a:t>
            </a:r>
          </a:p>
          <a:p>
            <a:pPr marL="171450" indent="-171450">
              <a:buFont typeface="Arial" panose="020B0604020202020204" pitchFamily="34" charset="0"/>
              <a:buChar char="•"/>
            </a:pPr>
            <a:r>
              <a:rPr lang="en-US" sz="1200" dirty="0">
                <a:effectLst/>
              </a:rPr>
              <a:t>Automated rollouts and rollbacks</a:t>
            </a:r>
          </a:p>
          <a:p>
            <a:pPr marL="171450" indent="-171450">
              <a:buFont typeface="Arial" panose="020B0604020202020204" pitchFamily="34" charset="0"/>
              <a:buChar char="•"/>
            </a:pPr>
            <a:r>
              <a:rPr lang="en-US" sz="1200" dirty="0">
                <a:effectLst/>
              </a:rPr>
              <a:t>Secret and configuration management</a:t>
            </a:r>
          </a:p>
          <a:p>
            <a:pPr marL="171450" indent="-171450">
              <a:buFont typeface="Arial" panose="020B0604020202020204" pitchFamily="34" charset="0"/>
              <a:buChar char="•"/>
            </a:pPr>
            <a:r>
              <a:rPr lang="en-US" sz="1200" dirty="0">
                <a:effectLst/>
              </a:rPr>
              <a:t>Storage orchestration</a:t>
            </a:r>
          </a:p>
          <a:p>
            <a:pPr marL="171450" indent="-171450">
              <a:buFont typeface="Arial" panose="020B0604020202020204" pitchFamily="34" charset="0"/>
              <a:buChar char="•"/>
            </a:pPr>
            <a:r>
              <a:rPr lang="en-US" sz="1200" dirty="0">
                <a:effectLst/>
              </a:rPr>
              <a:t>Batch execution</a:t>
            </a:r>
          </a:p>
          <a:p>
            <a:endParaRPr lang="en-GB" dirty="0"/>
          </a:p>
        </p:txBody>
      </p:sp>
      <p:sp>
        <p:nvSpPr>
          <p:cNvPr id="4" name="Header Placeholder 3"/>
          <p:cNvSpPr>
            <a:spLocks noGrp="1"/>
          </p:cNvSpPr>
          <p:nvPr>
            <p:ph type="hdr" sz="quarter" idx="10"/>
          </p:nvPr>
        </p:nvSpPr>
        <p:spPr/>
        <p:txBody>
          <a:bodyPr/>
          <a:lstStyle/>
          <a:p>
            <a:r>
              <a:rPr lang="en-GB"/>
              <a:t>Microsoft and Container - Marcus Robinson @techdiction</a:t>
            </a:r>
          </a:p>
        </p:txBody>
      </p:sp>
      <p:sp>
        <p:nvSpPr>
          <p:cNvPr id="5" name="Slide Number Placeholder 4"/>
          <p:cNvSpPr>
            <a:spLocks noGrp="1"/>
          </p:cNvSpPr>
          <p:nvPr>
            <p:ph type="sldNum" sz="quarter" idx="11"/>
          </p:nvPr>
        </p:nvSpPr>
        <p:spPr/>
        <p:txBody>
          <a:bodyPr/>
          <a:lstStyle/>
          <a:p>
            <a:fld id="{4BDF79CD-0966-4EE4-BEF0-FA2E43C70310}" type="slidenum">
              <a:rPr lang="en-GB" smtClean="0"/>
              <a:t>22</a:t>
            </a:fld>
            <a:endParaRPr lang="en-GB"/>
          </a:p>
        </p:txBody>
      </p:sp>
    </p:spTree>
    <p:extLst>
      <p:ext uri="{BB962C8B-B14F-4D97-AF65-F5344CB8AC3E}">
        <p14:creationId xmlns:p14="http://schemas.microsoft.com/office/powerpoint/2010/main" val="3301043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A3A8D60-CBF8-4442-AF5D-1F60FE5FB7A8}" type="slidenum">
              <a:rPr lang="it-IT" smtClean="0"/>
              <a:t>24</a:t>
            </a:fld>
            <a:endParaRPr lang="it-IT"/>
          </a:p>
        </p:txBody>
      </p:sp>
    </p:spTree>
    <p:extLst>
      <p:ext uri="{BB962C8B-B14F-4D97-AF65-F5344CB8AC3E}">
        <p14:creationId xmlns:p14="http://schemas.microsoft.com/office/powerpoint/2010/main" val="3763938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https://docs.microsoft.com/zh-cn/azure/architecture/reference-architectures/microservices/aks</a:t>
            </a:r>
          </a:p>
          <a:p>
            <a:r>
              <a:rPr lang="en-US" altLang="zh-CN" dirty="0"/>
              <a:t>https://github.com/mspnp/microservices-reference-implementation </a:t>
            </a:r>
            <a:endParaRPr lang="zh-CN" altLang="en-US" dirty="0"/>
          </a:p>
        </p:txBody>
      </p:sp>
      <p:sp>
        <p:nvSpPr>
          <p:cNvPr id="4" name="灯片编号占位符 3"/>
          <p:cNvSpPr>
            <a:spLocks noGrp="1"/>
          </p:cNvSpPr>
          <p:nvPr>
            <p:ph type="sldNum" sz="quarter" idx="5"/>
          </p:nvPr>
        </p:nvSpPr>
        <p:spPr/>
        <p:txBody>
          <a:bodyPr/>
          <a:lstStyle/>
          <a:p>
            <a:fld id="{7A3A8D60-CBF8-4442-AF5D-1F60FE5FB7A8}" type="slidenum">
              <a:rPr lang="it-IT" smtClean="0"/>
              <a:t>25</a:t>
            </a:fld>
            <a:endParaRPr lang="it-IT"/>
          </a:p>
        </p:txBody>
      </p:sp>
    </p:spTree>
    <p:extLst>
      <p:ext uri="{BB962C8B-B14F-4D97-AF65-F5344CB8AC3E}">
        <p14:creationId xmlns:p14="http://schemas.microsoft.com/office/powerpoint/2010/main" val="235706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A3A8D60-CBF8-4442-AF5D-1F60FE5FB7A8}" type="slidenum">
              <a:rPr lang="it-IT" smtClean="0"/>
              <a:t>28</a:t>
            </a:fld>
            <a:endParaRPr lang="it-IT"/>
          </a:p>
        </p:txBody>
      </p:sp>
    </p:spTree>
    <p:extLst>
      <p:ext uri="{BB962C8B-B14F-4D97-AF65-F5344CB8AC3E}">
        <p14:creationId xmlns:p14="http://schemas.microsoft.com/office/powerpoint/2010/main" val="4173303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CFF0B0-89C7-40B6-9776-776B85B56DD1}" type="slidenum">
              <a:rPr lang="en-US" smtClean="0"/>
              <a:t>3</a:t>
            </a:fld>
            <a:endParaRPr lang="en-US"/>
          </a:p>
        </p:txBody>
      </p:sp>
    </p:spTree>
    <p:extLst>
      <p:ext uri="{BB962C8B-B14F-4D97-AF65-F5344CB8AC3E}">
        <p14:creationId xmlns:p14="http://schemas.microsoft.com/office/powerpoint/2010/main" val="2223946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effectLst/>
              </a:rPr>
              <a:t>In a </a:t>
            </a:r>
            <a:r>
              <a:rPr lang="en-US" dirty="0" err="1">
                <a:effectLst/>
              </a:rPr>
              <a:t>microservices</a:t>
            </a:r>
            <a:r>
              <a:rPr lang="en-US" dirty="0">
                <a:effectLst/>
              </a:rPr>
              <a:t> architecture, services are small, independent, and loosely coupled.</a:t>
            </a: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Each service is a separate codebase, which can be managed by a small development team.</a:t>
            </a: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Services can be deployed independently. A team can update an existing service without rebuilding and redeploying the entire application.</a:t>
            </a: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Services are responsible for persisting their own data or external state. This differs from the traditional model, where a separate data layer handles data persistence.</a:t>
            </a: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Services communicate with each other by using well-defined APIs. Internal implementation details of each service are hidden from other services.</a:t>
            </a: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Services don't need to share the same technology stack, libraries, or frameworks.</a:t>
            </a:r>
          </a:p>
          <a:p>
            <a:endParaRPr lang="en-US" dirty="0"/>
          </a:p>
        </p:txBody>
      </p:sp>
      <p:sp>
        <p:nvSpPr>
          <p:cNvPr id="4" name="Slide Number Placeholder 3"/>
          <p:cNvSpPr>
            <a:spLocks noGrp="1"/>
          </p:cNvSpPr>
          <p:nvPr>
            <p:ph type="sldNum" sz="quarter" idx="10"/>
          </p:nvPr>
        </p:nvSpPr>
        <p:spPr/>
        <p:txBody>
          <a:bodyPr/>
          <a:lstStyle/>
          <a:p>
            <a:fld id="{06CFF0B0-89C7-40B6-9776-776B85B56DD1}" type="slidenum">
              <a:rPr lang="en-US" smtClean="0"/>
              <a:t>4</a:t>
            </a:fld>
            <a:endParaRPr lang="en-US"/>
          </a:p>
        </p:txBody>
      </p:sp>
    </p:spTree>
    <p:extLst>
      <p:ext uri="{BB962C8B-B14F-4D97-AF65-F5344CB8AC3E}">
        <p14:creationId xmlns:p14="http://schemas.microsoft.com/office/powerpoint/2010/main" val="3306460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CFF0B0-89C7-40B6-9776-776B85B56DD1}" type="slidenum">
              <a:rPr lang="en-US" smtClean="0"/>
              <a:t>6</a:t>
            </a:fld>
            <a:endParaRPr lang="en-US"/>
          </a:p>
        </p:txBody>
      </p:sp>
    </p:spTree>
    <p:extLst>
      <p:ext uri="{BB962C8B-B14F-4D97-AF65-F5344CB8AC3E}">
        <p14:creationId xmlns:p14="http://schemas.microsoft.com/office/powerpoint/2010/main" val="3754458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Management</a:t>
            </a:r>
            <a:r>
              <a:rPr lang="en-US" dirty="0">
                <a:effectLst/>
              </a:rPr>
              <a:t>. The management component is responsible for placing services on nodes, identifying failures, rebalancing services across nodes, and so forth.+</a:t>
            </a:r>
          </a:p>
          <a:p>
            <a:endParaRPr lang="en-US" b="1" dirty="0">
              <a:effectLst/>
            </a:endParaRPr>
          </a:p>
          <a:p>
            <a:r>
              <a:rPr lang="en-US" b="1" dirty="0">
                <a:effectLst/>
              </a:rPr>
              <a:t>Service Discovery</a:t>
            </a:r>
            <a:r>
              <a:rPr lang="en-US" dirty="0">
                <a:effectLst/>
              </a:rPr>
              <a:t>. Maintains a list of services and which nodes they are located on. Enables service lookup to find the endpoint for a service.</a:t>
            </a:r>
          </a:p>
          <a:p>
            <a:endParaRPr lang="en-US" b="1" dirty="0">
              <a:effectLst/>
            </a:endParaRPr>
          </a:p>
          <a:p>
            <a:r>
              <a:rPr lang="en-US" b="1" dirty="0">
                <a:effectLst/>
              </a:rPr>
              <a:t>API Gateway</a:t>
            </a:r>
            <a:r>
              <a:rPr lang="en-US" dirty="0">
                <a:effectLst/>
              </a:rPr>
              <a:t>. The API gateway is the entry point for clients. Clients don't call services directly. Instead, they call the API gateway, which forwards the call to the appropriate services on the back end. The API gateway might aggregate the responses from several services and return the aggregated response.</a:t>
            </a:r>
          </a:p>
          <a:p>
            <a:endParaRPr lang="en-US" dirty="0"/>
          </a:p>
        </p:txBody>
      </p:sp>
      <p:sp>
        <p:nvSpPr>
          <p:cNvPr id="4" name="Slide Number Placeholder 3"/>
          <p:cNvSpPr>
            <a:spLocks noGrp="1"/>
          </p:cNvSpPr>
          <p:nvPr>
            <p:ph type="sldNum" sz="quarter" idx="10"/>
          </p:nvPr>
        </p:nvSpPr>
        <p:spPr/>
        <p:txBody>
          <a:bodyPr/>
          <a:lstStyle/>
          <a:p>
            <a:fld id="{06CFF0B0-89C7-40B6-9776-776B85B56DD1}" type="slidenum">
              <a:rPr lang="en-US" smtClean="0"/>
              <a:t>7</a:t>
            </a:fld>
            <a:endParaRPr lang="en-US"/>
          </a:p>
        </p:txBody>
      </p:sp>
    </p:spTree>
    <p:extLst>
      <p:ext uri="{BB962C8B-B14F-4D97-AF65-F5344CB8AC3E}">
        <p14:creationId xmlns:p14="http://schemas.microsoft.com/office/powerpoint/2010/main" val="3699639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在经过了</a:t>
            </a:r>
            <a:r>
              <a:rPr lang="en-US" altLang="zh-CN" sz="1200" b="0" i="0" kern="1200" dirty="0">
                <a:solidFill>
                  <a:schemeClr val="tx1"/>
                </a:solidFill>
                <a:effectLst/>
                <a:latin typeface="+mn-lt"/>
                <a:ea typeface="+mn-ea"/>
                <a:cs typeface="+mn-cs"/>
              </a:rPr>
              <a:t>1.x</a:t>
            </a:r>
            <a:r>
              <a:rPr lang="zh-CN" altLang="en-US" sz="1200" b="0" i="0" kern="1200" dirty="0">
                <a:solidFill>
                  <a:schemeClr val="tx1"/>
                </a:solidFill>
                <a:effectLst/>
                <a:latin typeface="+mn-lt"/>
                <a:ea typeface="+mn-ea"/>
                <a:cs typeface="+mn-cs"/>
              </a:rPr>
              <a:t>的沉淀后，</a:t>
            </a:r>
            <a:r>
              <a:rPr lang="en-US" altLang="zh-CN" sz="1200" b="0" i="0" kern="1200" dirty="0">
                <a:solidFill>
                  <a:schemeClr val="tx1"/>
                </a:solidFill>
                <a:effectLst/>
                <a:latin typeface="+mn-lt"/>
                <a:ea typeface="+mn-ea"/>
                <a:cs typeface="+mn-cs"/>
              </a:rPr>
              <a:t>2.x</a:t>
            </a:r>
            <a:r>
              <a:rPr lang="zh-CN" altLang="en-US" sz="1200" b="0" i="0" kern="1200" dirty="0">
                <a:solidFill>
                  <a:schemeClr val="tx1"/>
                </a:solidFill>
                <a:effectLst/>
                <a:latin typeface="+mn-lt"/>
                <a:ea typeface="+mn-ea"/>
                <a:cs typeface="+mn-cs"/>
              </a:rPr>
              <a:t>版本趋向于风格上的稳定</a:t>
            </a:r>
            <a:endParaRPr lang="en-US" altLang="zh-CN" dirty="0"/>
          </a:p>
          <a:p>
            <a:endParaRPr lang="en-US" altLang="zh-CN" dirty="0"/>
          </a:p>
          <a:p>
            <a:r>
              <a:rPr lang="zh-CN" altLang="en-US" dirty="0"/>
              <a:t>用户有跨平台需求。</a:t>
            </a:r>
          </a:p>
          <a:p>
            <a:r>
              <a:rPr lang="zh-CN" altLang="en-US" dirty="0"/>
              <a:t>用户正在面向微服务。</a:t>
            </a:r>
          </a:p>
          <a:p>
            <a:r>
              <a:rPr lang="zh-CN" altLang="en-US" dirty="0"/>
              <a:t>用户正在使用 </a:t>
            </a:r>
            <a:r>
              <a:rPr lang="en-US" altLang="zh-CN" dirty="0"/>
              <a:t>Docker </a:t>
            </a:r>
            <a:r>
              <a:rPr lang="zh-CN" altLang="en-US" dirty="0"/>
              <a:t>容器。</a:t>
            </a:r>
          </a:p>
          <a:p>
            <a:r>
              <a:rPr lang="zh-CN" altLang="en-US" dirty="0"/>
              <a:t>需要高性能和可扩展的系统。</a:t>
            </a:r>
          </a:p>
          <a:p>
            <a:r>
              <a:rPr lang="zh-CN" altLang="en-US" dirty="0"/>
              <a:t>需按应用程序提供并行的 </a:t>
            </a:r>
            <a:r>
              <a:rPr lang="en-US" altLang="zh-CN" dirty="0"/>
              <a:t>.NET </a:t>
            </a:r>
            <a:r>
              <a:rPr lang="zh-CN" altLang="en-US" dirty="0"/>
              <a:t>版本。</a:t>
            </a:r>
          </a:p>
        </p:txBody>
      </p:sp>
      <p:sp>
        <p:nvSpPr>
          <p:cNvPr id="4" name="灯片编号占位符 3"/>
          <p:cNvSpPr>
            <a:spLocks noGrp="1"/>
          </p:cNvSpPr>
          <p:nvPr>
            <p:ph type="sldNum" sz="quarter" idx="5"/>
          </p:nvPr>
        </p:nvSpPr>
        <p:spPr/>
        <p:txBody>
          <a:bodyPr/>
          <a:lstStyle/>
          <a:p>
            <a:fld id="{7A3A8D60-CBF8-4442-AF5D-1F60FE5FB7A8}" type="slidenum">
              <a:rPr lang="it-IT" smtClean="0"/>
              <a:t>8</a:t>
            </a:fld>
            <a:endParaRPr lang="it-IT"/>
          </a:p>
        </p:txBody>
      </p:sp>
    </p:spTree>
    <p:extLst>
      <p:ext uri="{BB962C8B-B14F-4D97-AF65-F5344CB8AC3E}">
        <p14:creationId xmlns:p14="http://schemas.microsoft.com/office/powerpoint/2010/main" val="4139765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You can build anything with .NET.  From desktop apps to cloud-native services, iPhone and Android mobile apps to artificial intelligence, you can build almost anything with the .NET platform. </a:t>
            </a:r>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9</a:t>
            </a:fld>
            <a:endParaRPr lang="en-US" dirty="0"/>
          </a:p>
        </p:txBody>
      </p:sp>
      <p:sp>
        <p:nvSpPr>
          <p:cNvPr id="5" name="Header Placeholder 10">
            <a:extLst>
              <a:ext uri="{FF2B5EF4-FFF2-40B4-BE49-F238E27FC236}">
                <a16:creationId xmlns:a16="http://schemas.microsoft.com/office/drawing/2014/main" id="{2EE73D4C-51FB-4802-AE0D-9B906CA7C3F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259005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.NET is an entire software development platform that takes care of a lot of the heavy lifting for you when you want to build an application. Applications frameworks help you build the specific types of apps or workloads and enable you to literally build any app for any platform with any operating system. Each .NET workload shares a common infrastructure and </a:t>
            </a:r>
            <a:r>
              <a:rPr lang="en-US" b="0" baseline="0" dirty="0"/>
              <a:t>.NET Standard library. </a:t>
            </a:r>
            <a:r>
              <a:rPr lang="en-US" baseline="0" dirty="0"/>
              <a:t>This means not only are your .NET skills portable, but your </a:t>
            </a:r>
            <a:r>
              <a:rPr lang="en-US" i="1" baseline="0" dirty="0"/>
              <a:t>actual code </a:t>
            </a:r>
            <a:r>
              <a:rPr lang="en-US" baseline="0" dirty="0"/>
              <a:t>is portable no matter what you’re building. This makes it easy to share reusable components (called libraries) across the breadth of applications people build. </a:t>
            </a:r>
          </a:p>
          <a:p>
            <a:endParaRPr lang="en-US" baseline="0" dirty="0"/>
          </a:p>
          <a:p>
            <a:r>
              <a:rPr lang="en-US" baseline="0" dirty="0"/>
              <a:t>Additionally, there are a broad set of development tools that makes it really productive to write, debug, build and manage code bases. </a:t>
            </a:r>
          </a:p>
          <a:p>
            <a:endParaRPr lang="en-US" dirty="0"/>
          </a:p>
          <a:p>
            <a:r>
              <a:rPr lang="en-US" dirty="0"/>
              <a:t>See:</a:t>
            </a:r>
            <a:r>
              <a:rPr lang="en-US" baseline="0" dirty="0"/>
              <a:t> www.dot.net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10</a:t>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4260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271334F-26A0-489D-BDF9-2FF97152CA2B}" type="slidenum">
              <a:rPr lang="zh-CN" altLang="en-US" smtClean="0"/>
              <a:pPr/>
              <a:t>16</a:t>
            </a:fld>
            <a:endParaRPr lang="en-US" altLang="zh-CN"/>
          </a:p>
        </p:txBody>
      </p:sp>
    </p:spTree>
    <p:extLst>
      <p:ext uri="{BB962C8B-B14F-4D97-AF65-F5344CB8AC3E}">
        <p14:creationId xmlns:p14="http://schemas.microsoft.com/office/powerpoint/2010/main" val="1981753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A57064AC-3FCB-4614-8842-A1085921C17E}" type="datetimeFigureOut">
              <a:rPr lang="it-IT" smtClean="0"/>
              <a:t>12/04/2019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2CBB1822-AEFD-43C6-A73A-6E81A3CA0552}" type="slidenum">
              <a:rPr lang="it-IT" smtClean="0"/>
              <a:t>‹#›</a:t>
            </a:fld>
            <a:endParaRPr lang="it-IT"/>
          </a:p>
        </p:txBody>
      </p:sp>
    </p:spTree>
    <p:extLst>
      <p:ext uri="{BB962C8B-B14F-4D97-AF65-F5344CB8AC3E}">
        <p14:creationId xmlns:p14="http://schemas.microsoft.com/office/powerpoint/2010/main" val="371735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ltGray">
          <a:xfrm>
            <a:off x="7315200" y="0"/>
            <a:ext cx="4873752" cy="68580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prstClr val="white"/>
              </a:solidFill>
              <a:effectLst/>
              <a:uLnTx/>
              <a:uFillTx/>
              <a:latin typeface="Euphemia"/>
              <a:ea typeface="+mn-ea"/>
              <a:cs typeface="+mn-cs"/>
            </a:endParaRPr>
          </a:p>
        </p:txBody>
      </p:sp>
      <p:sp>
        <p:nvSpPr>
          <p:cNvPr id="2" name="Title 1"/>
          <p:cNvSpPr>
            <a:spLocks noGrp="1"/>
          </p:cNvSpPr>
          <p:nvPr>
            <p:ph type="title"/>
          </p:nvPr>
        </p:nvSpPr>
        <p:spPr>
          <a:xfrm>
            <a:off x="7923214" y="2362200"/>
            <a:ext cx="3200400" cy="1993392"/>
          </a:xfrm>
        </p:spPr>
        <p:txBody>
          <a:bodyPr anchor="b">
            <a:normAutofit/>
          </a:bodyPr>
          <a:lstStyle>
            <a:lvl1pPr>
              <a:defRPr sz="3400" b="0">
                <a:solidFill>
                  <a:schemeClr val="bg1"/>
                </a:solidFill>
              </a:defRPr>
            </a:lvl1pPr>
          </a:lstStyle>
          <a:p>
            <a:r>
              <a:rPr lang="en-US"/>
              <a:t>Click to edit Master title style</a:t>
            </a:r>
            <a:endParaRPr/>
          </a:p>
        </p:txBody>
      </p:sp>
      <p:sp>
        <p:nvSpPr>
          <p:cNvPr id="3" name="Picture Placeholder 2"/>
          <p:cNvSpPr>
            <a:spLocks noGrp="1"/>
          </p:cNvSpPr>
          <p:nvPr>
            <p:ph type="pic" idx="1"/>
          </p:nvPr>
        </p:nvSpPr>
        <p:spPr>
          <a:xfrm>
            <a:off x="0" y="0"/>
            <a:ext cx="7315200" cy="6858000"/>
          </a:xfrm>
          <a:solidFill>
            <a:schemeClr val="bg2">
              <a:lumMod val="90000"/>
            </a:schemeClr>
          </a:solidFill>
        </p:spPr>
        <p:txBody>
          <a:bodyPr/>
          <a:lstStyle>
            <a:lvl1pPr marL="0" indent="0" algn="ctr">
              <a:buNone/>
              <a:defRPr sz="320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923214" y="4355592"/>
            <a:ext cx="3200400" cy="1644614"/>
          </a:xfrm>
        </p:spPr>
        <p:txBody>
          <a:bodyPr>
            <a:normAutofit/>
          </a:bodyPr>
          <a:lstStyle>
            <a:lvl1pPr marL="0" indent="0">
              <a:spcBef>
                <a:spcPts val="1200"/>
              </a:spcBef>
              <a:buNone/>
              <a:defRPr sz="16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57064AC-3FCB-4614-8842-A1085921C17E}" type="datetimeFigureOut">
              <a:rPr lang="it-IT" smtClean="0"/>
              <a:t>12/04/2019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2CBB1822-AEFD-43C6-A73A-6E81A3CA0552}" type="slidenum">
              <a:rPr lang="it-IT" smtClean="0"/>
              <a:t>‹#›</a:t>
            </a:fld>
            <a:endParaRPr lang="it-IT"/>
          </a:p>
        </p:txBody>
      </p:sp>
    </p:spTree>
    <p:extLst>
      <p:ext uri="{BB962C8B-B14F-4D97-AF65-F5344CB8AC3E}">
        <p14:creationId xmlns:p14="http://schemas.microsoft.com/office/powerpoint/2010/main" val="326642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A57064AC-3FCB-4614-8842-A1085921C17E}" type="datetimeFigureOut">
              <a:rPr lang="it-IT" smtClean="0"/>
              <a:t>12/04/2019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2CBB1822-AEFD-43C6-A73A-6E81A3CA0552}" type="slidenum">
              <a:rPr lang="it-IT" smtClean="0"/>
              <a:t>‹#›</a:t>
            </a:fld>
            <a:endParaRPr lang="it-IT"/>
          </a:p>
        </p:txBody>
      </p:sp>
    </p:spTree>
    <p:extLst>
      <p:ext uri="{BB962C8B-B14F-4D97-AF65-F5344CB8AC3E}">
        <p14:creationId xmlns:p14="http://schemas.microsoft.com/office/powerpoint/2010/main" val="355912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A57064AC-3FCB-4614-8842-A1085921C17E}" type="datetimeFigureOut">
              <a:rPr lang="it-IT" smtClean="0"/>
              <a:t>12/04/2019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2CBB1822-AEFD-43C6-A73A-6E81A3CA0552}" type="slidenum">
              <a:rPr lang="it-IT" smtClean="0"/>
              <a:t>‹#›</a:t>
            </a:fld>
            <a:endParaRPr lang="it-IT"/>
          </a:p>
        </p:txBody>
      </p:sp>
    </p:spTree>
    <p:extLst>
      <p:ext uri="{BB962C8B-B14F-4D97-AF65-F5344CB8AC3E}">
        <p14:creationId xmlns:p14="http://schemas.microsoft.com/office/powerpoint/2010/main" val="23413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824434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3495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8" name="Rectangle 7"/>
          <p:cNvSpPr/>
          <p:nvPr/>
        </p:nvSpPr>
        <p:spPr bwMode="white">
          <a:xfrm>
            <a:off x="-1" y="411480"/>
            <a:ext cx="12188826"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524000" y="1143000"/>
            <a:ext cx="9144000" cy="2667000"/>
          </a:xfrm>
        </p:spPr>
        <p:txBody>
          <a:bodyPr anchor="b">
            <a:normAutofit/>
          </a:bodyPr>
          <a:lstStyle>
            <a:lvl1pPr algn="ctr">
              <a:defRPr sz="5200" b="0"/>
            </a:lvl1pPr>
          </a:lstStyle>
          <a:p>
            <a:r>
              <a:rPr lang="en-US"/>
              <a:t>Click to edit Master title style</a:t>
            </a:r>
            <a:endParaRPr/>
          </a:p>
        </p:txBody>
      </p:sp>
      <p:sp>
        <p:nvSpPr>
          <p:cNvPr id="3" name="Text Placeholder 2"/>
          <p:cNvSpPr>
            <a:spLocks noGrp="1"/>
          </p:cNvSpPr>
          <p:nvPr>
            <p:ph type="body" idx="1"/>
          </p:nvPr>
        </p:nvSpPr>
        <p:spPr>
          <a:xfrm>
            <a:off x="1524000" y="3810000"/>
            <a:ext cx="9144000" cy="1143000"/>
          </a:xfrm>
        </p:spPr>
        <p:txBody>
          <a:bodyPr anchor="t">
            <a:normAutofit/>
          </a:bodyPr>
          <a:lstStyle>
            <a:lvl1pPr marL="0" indent="0" algn="ctr">
              <a:spcBef>
                <a:spcPts val="0"/>
              </a:spcBef>
              <a:buNone/>
              <a:defRPr sz="2400" cap="none"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7064AC-3FCB-4614-8842-A1085921C17E}" type="datetimeFigureOut">
              <a:rPr lang="it-IT" smtClean="0"/>
              <a:t>12/04/2019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2CBB1822-AEFD-43C6-A73A-6E81A3CA0552}" type="slidenum">
              <a:rPr lang="it-IT" smtClean="0"/>
              <a:t>‹#›</a:t>
            </a:fld>
            <a:endParaRPr lang="it-IT"/>
          </a:p>
        </p:txBody>
      </p:sp>
    </p:spTree>
    <p:extLst>
      <p:ext uri="{BB962C8B-B14F-4D97-AF65-F5344CB8AC3E}">
        <p14:creationId xmlns:p14="http://schemas.microsoft.com/office/powerpoint/2010/main" val="4111816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lternate 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1143000"/>
            <a:ext cx="9144000" cy="2667000"/>
          </a:xfrm>
        </p:spPr>
        <p:txBody>
          <a:bodyPr anchor="b">
            <a:normAutofit/>
          </a:bodyPr>
          <a:lstStyle>
            <a:lvl1pPr algn="ctr">
              <a:defRPr sz="5200" b="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3" y="3810000"/>
            <a:ext cx="9144000" cy="1143000"/>
          </a:xfrm>
        </p:spPr>
        <p:txBody>
          <a:bodyPr anchor="t">
            <a:normAutofit/>
          </a:bodyPr>
          <a:lstStyle>
            <a:lvl1pPr marL="0" indent="0" algn="ctr">
              <a:spcBef>
                <a:spcPts val="0"/>
              </a:spcBef>
              <a:buNone/>
              <a:defRPr sz="24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A57064AC-3FCB-4614-8842-A1085921C17E}" type="datetimeFigureOut">
              <a:rPr lang="it-IT" smtClean="0"/>
              <a:t>12/04/2019</a:t>
            </a:fld>
            <a:endParaRPr lang="it-IT"/>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it-IT"/>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2CBB1822-AEFD-43C6-A73A-6E81A3CA0552}" type="slidenum">
              <a:rPr lang="it-IT" smtClean="0"/>
              <a:t>‹#›</a:t>
            </a:fld>
            <a:endParaRPr lang="it-IT"/>
          </a:p>
        </p:txBody>
      </p:sp>
      <p:pic>
        <p:nvPicPr>
          <p:cNvPr id="7" name="Picture 2" descr="http://tribalmedia.co.uk/assets/images/client-logos/aso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56912" y="-182728"/>
            <a:ext cx="1339025" cy="803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876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341120" y="1268760"/>
            <a:ext cx="4572000" cy="4757136"/>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78880" y="1268760"/>
            <a:ext cx="4572000" cy="4757136"/>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A57064AC-3FCB-4614-8842-A1085921C17E}" type="datetimeFigureOut">
              <a:rPr lang="it-IT" smtClean="0"/>
              <a:t>12/04/2019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2CBB1822-AEFD-43C6-A73A-6E81A3CA0552}" type="slidenum">
              <a:rPr lang="it-IT" smtClean="0"/>
              <a:t>‹#›</a:t>
            </a:fld>
            <a:endParaRPr lang="it-IT"/>
          </a:p>
        </p:txBody>
      </p:sp>
    </p:spTree>
    <p:extLst>
      <p:ext uri="{BB962C8B-B14F-4D97-AF65-F5344CB8AC3E}">
        <p14:creationId xmlns:p14="http://schemas.microsoft.com/office/powerpoint/2010/main" val="187910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41120" y="466344"/>
            <a:ext cx="9509760" cy="1234440"/>
          </a:xfrm>
        </p:spPr>
        <p:txBody>
          <a:bodyPr/>
          <a:lstStyle/>
          <a:p>
            <a:r>
              <a:rPr lang="en-US"/>
              <a:t>Click to edit Master title style</a:t>
            </a:r>
            <a:endParaRPr/>
          </a:p>
        </p:txBody>
      </p:sp>
      <p:sp>
        <p:nvSpPr>
          <p:cNvPr id="3" name="Text Placeholder 2"/>
          <p:cNvSpPr>
            <a:spLocks noGrp="1"/>
          </p:cNvSpPr>
          <p:nvPr>
            <p:ph type="body" idx="1"/>
          </p:nvPr>
        </p:nvSpPr>
        <p:spPr>
          <a:xfrm>
            <a:off x="1341120" y="1837464"/>
            <a:ext cx="4572000" cy="766588"/>
          </a:xfrm>
        </p:spPr>
        <p:txBody>
          <a:bodyPr anchor="ctr">
            <a:normAutofit/>
          </a:bodyPr>
          <a:lstStyle>
            <a:lvl1pPr marL="0" indent="0">
              <a:spcBef>
                <a:spcPts val="0"/>
              </a:spcBef>
              <a:buNone/>
              <a:defRPr sz="22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4112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78880" y="1837464"/>
            <a:ext cx="4572000" cy="766588"/>
          </a:xfrm>
        </p:spPr>
        <p:txBody>
          <a:bodyPr anchor="ctr">
            <a:normAutofit/>
          </a:bodyPr>
          <a:lstStyle>
            <a:lvl1pPr marL="0" indent="0">
              <a:spcBef>
                <a:spcPts val="0"/>
              </a:spcBef>
              <a:buNone/>
              <a:defRPr sz="22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7888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A57064AC-3FCB-4614-8842-A1085921C17E}" type="datetimeFigureOut">
              <a:rPr lang="it-IT" smtClean="0"/>
              <a:t>12/04/2019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2CBB1822-AEFD-43C6-A73A-6E81A3CA0552}" type="slidenum">
              <a:rPr lang="it-IT" smtClean="0"/>
              <a:t>‹#›</a:t>
            </a:fld>
            <a:endParaRPr lang="it-IT"/>
          </a:p>
        </p:txBody>
      </p:sp>
    </p:spTree>
    <p:extLst>
      <p:ext uri="{BB962C8B-B14F-4D97-AF65-F5344CB8AC3E}">
        <p14:creationId xmlns:p14="http://schemas.microsoft.com/office/powerpoint/2010/main" val="344797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A57064AC-3FCB-4614-8842-A1085921C17E}" type="datetimeFigureOut">
              <a:rPr lang="it-IT" smtClean="0"/>
              <a:t>12/04/2019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2CBB1822-AEFD-43C6-A73A-6E81A3CA0552}" type="slidenum">
              <a:rPr lang="it-IT" smtClean="0"/>
              <a:t>‹#›</a:t>
            </a:fld>
            <a:endParaRPr lang="it-IT"/>
          </a:p>
        </p:txBody>
      </p:sp>
    </p:spTree>
    <p:extLst>
      <p:ext uri="{BB962C8B-B14F-4D97-AF65-F5344CB8AC3E}">
        <p14:creationId xmlns:p14="http://schemas.microsoft.com/office/powerpoint/2010/main" val="194793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lstStyle>
          <a:p>
            <a:fld id="{A57064AC-3FCB-4614-8842-A1085921C17E}" type="datetimeFigureOut">
              <a:rPr lang="it-IT" smtClean="0"/>
              <a:t>12/04/2019</a:t>
            </a:fld>
            <a:endParaRPr lang="it-IT"/>
          </a:p>
        </p:txBody>
      </p:sp>
      <p:sp>
        <p:nvSpPr>
          <p:cNvPr id="3" name="Footer Placeholder 2"/>
          <p:cNvSpPr>
            <a:spLocks noGrp="1"/>
          </p:cNvSpPr>
          <p:nvPr>
            <p:ph type="ftr" sz="quarter" idx="11"/>
          </p:nvPr>
        </p:nvSpPr>
        <p:spPr/>
        <p:txBody>
          <a:bodyPr/>
          <a:lstStyle>
            <a:lvl1pPr>
              <a:defRPr>
                <a:solidFill>
                  <a:schemeClr val="tx2"/>
                </a:solidFill>
              </a:defRPr>
            </a:lvl1pPr>
          </a:lstStyle>
          <a:p>
            <a:endParaRPr lang="it-IT"/>
          </a:p>
        </p:txBody>
      </p:sp>
      <p:sp>
        <p:nvSpPr>
          <p:cNvPr id="4" name="Slide Number Placeholder 3"/>
          <p:cNvSpPr>
            <a:spLocks noGrp="1"/>
          </p:cNvSpPr>
          <p:nvPr>
            <p:ph type="sldNum" sz="quarter" idx="12"/>
          </p:nvPr>
        </p:nvSpPr>
        <p:spPr/>
        <p:txBody>
          <a:bodyPr/>
          <a:lstStyle>
            <a:lvl1pPr>
              <a:defRPr>
                <a:solidFill>
                  <a:schemeClr val="tx2"/>
                </a:solidFill>
              </a:defRPr>
            </a:lvl1pPr>
          </a:lstStyle>
          <a:p>
            <a:fld id="{2CBB1822-AEFD-43C6-A73A-6E81A3CA0552}" type="slidenum">
              <a:rPr lang="it-IT" smtClean="0"/>
              <a:t>‹#›</a:t>
            </a:fld>
            <a:endParaRPr lang="it-IT"/>
          </a:p>
        </p:txBody>
      </p:sp>
    </p:spTree>
    <p:extLst>
      <p:ext uri="{BB962C8B-B14F-4D97-AF65-F5344CB8AC3E}">
        <p14:creationId xmlns:p14="http://schemas.microsoft.com/office/powerpoint/2010/main" val="376503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0412" y="2362200"/>
            <a:ext cx="3200400" cy="1990725"/>
          </a:xfrm>
        </p:spPr>
        <p:txBody>
          <a:bodyPr anchor="b">
            <a:normAutofit/>
          </a:bodyPr>
          <a:lstStyle>
            <a:lvl1pPr>
              <a:defRPr sz="3400" b="0"/>
            </a:lvl1pPr>
          </a:lstStyle>
          <a:p>
            <a:r>
              <a:rPr lang="en-US"/>
              <a:t>Click to edit Master title style</a:t>
            </a:r>
            <a:endParaRPr/>
          </a:p>
        </p:txBody>
      </p:sp>
      <p:sp>
        <p:nvSpPr>
          <p:cNvPr id="3" name="Content Placeholder 2"/>
          <p:cNvSpPr>
            <a:spLocks noGrp="1"/>
          </p:cNvSpPr>
          <p:nvPr>
            <p:ph idx="1"/>
          </p:nvPr>
        </p:nvSpPr>
        <p:spPr>
          <a:xfrm>
            <a:off x="4494212" y="685800"/>
            <a:ext cx="7239001"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60412" y="4367308"/>
            <a:ext cx="3200400" cy="1622012"/>
          </a:xfrm>
        </p:spPr>
        <p:txBody>
          <a:bodyPr>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57064AC-3FCB-4614-8842-A1085921C17E}" type="datetimeFigureOut">
              <a:rPr lang="it-IT" smtClean="0"/>
              <a:t>12/04/2019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2CBB1822-AEFD-43C6-A73A-6E81A3CA0552}" type="slidenum">
              <a:rPr lang="it-IT" smtClean="0"/>
              <a:t>‹#›</a:t>
            </a:fld>
            <a:endParaRPr lang="it-IT"/>
          </a:p>
        </p:txBody>
      </p:sp>
    </p:spTree>
    <p:extLst>
      <p:ext uri="{BB962C8B-B14F-4D97-AF65-F5344CB8AC3E}">
        <p14:creationId xmlns:p14="http://schemas.microsoft.com/office/powerpoint/2010/main" val="2983754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Alternate Content with Caption">
    <p:spTree>
      <p:nvGrpSpPr>
        <p:cNvPr id="1" name=""/>
        <p:cNvGrpSpPr/>
        <p:nvPr/>
      </p:nvGrpSpPr>
      <p:grpSpPr>
        <a:xfrm>
          <a:off x="0" y="0"/>
          <a:ext cx="0" cy="0"/>
          <a:chOff x="0" y="0"/>
          <a:chExt cx="0" cy="0"/>
        </a:xfrm>
      </p:grpSpPr>
      <p:sp>
        <p:nvSpPr>
          <p:cNvPr id="8" name="Rectangle 7"/>
          <p:cNvSpPr/>
          <p:nvPr/>
        </p:nvSpPr>
        <p:spPr bwMode="ltGray">
          <a:xfrm>
            <a:off x="0" y="0"/>
            <a:ext cx="4873752" cy="68580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prstClr val="white"/>
              </a:solidFill>
              <a:effectLst/>
              <a:uLnTx/>
              <a:uFillTx/>
              <a:latin typeface="Euphemia"/>
              <a:ea typeface="+mn-ea"/>
              <a:cs typeface="+mn-cs"/>
            </a:endParaRPr>
          </a:p>
        </p:txBody>
      </p:sp>
      <p:sp>
        <p:nvSpPr>
          <p:cNvPr id="2" name="Title 1"/>
          <p:cNvSpPr>
            <a:spLocks noGrp="1"/>
          </p:cNvSpPr>
          <p:nvPr>
            <p:ph type="title"/>
          </p:nvPr>
        </p:nvSpPr>
        <p:spPr>
          <a:xfrm>
            <a:off x="760412" y="2362200"/>
            <a:ext cx="3200400" cy="1990725"/>
          </a:xfrm>
        </p:spPr>
        <p:txBody>
          <a:bodyPr anchor="b">
            <a:normAutofit/>
          </a:bodyPr>
          <a:lstStyle>
            <a:lvl1pPr>
              <a:defRPr sz="34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362892" y="685800"/>
            <a:ext cx="6370320"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60412" y="4367308"/>
            <a:ext cx="3200400" cy="1622012"/>
          </a:xfrm>
        </p:spPr>
        <p:txBody>
          <a:bodyPr>
            <a:normAutofit/>
          </a:bodyPr>
          <a:lstStyle>
            <a:lvl1pPr marL="0" indent="0">
              <a:spcBef>
                <a:spcPts val="1200"/>
              </a:spcBef>
              <a:buNone/>
              <a:defRPr sz="16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A57064AC-3FCB-4614-8842-A1085921C17E}" type="datetimeFigureOut">
              <a:rPr lang="it-IT" smtClean="0"/>
              <a:t>12/04/2019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CBB1822-AEFD-43C6-A73A-6E81A3CA0552}" type="slidenum">
              <a:rPr lang="it-IT" smtClean="0"/>
              <a:t>‹#›</a:t>
            </a:fld>
            <a:endParaRPr lang="it-IT"/>
          </a:p>
        </p:txBody>
      </p:sp>
    </p:spTree>
    <p:extLst>
      <p:ext uri="{BB962C8B-B14F-4D97-AF65-F5344CB8AC3E}">
        <p14:creationId xmlns:p14="http://schemas.microsoft.com/office/powerpoint/2010/main" val="384201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bwMode="ltGray">
          <a:xfrm>
            <a:off x="1587" y="6583680"/>
            <a:ext cx="12188826" cy="2743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b="0" i="0" u="none" strike="noStrike" kern="0" cap="none" spc="0" normalizeH="0" baseline="0">
              <a:ln>
                <a:noFill/>
              </a:ln>
              <a:solidFill>
                <a:prstClr val="white"/>
              </a:solidFill>
              <a:effectLst/>
              <a:uLnTx/>
              <a:uFillTx/>
              <a:latin typeface="Euphemia"/>
            </a:endParaRPr>
          </a:p>
        </p:txBody>
      </p:sp>
      <p:sp>
        <p:nvSpPr>
          <p:cNvPr id="8" name="Rectangle 7"/>
          <p:cNvSpPr/>
          <p:nvPr/>
        </p:nvSpPr>
        <p:spPr bwMode="white">
          <a:xfrm>
            <a:off x="1587" y="6583680"/>
            <a:ext cx="12188826"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341120" y="467360"/>
            <a:ext cx="9509760" cy="729392"/>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341120" y="1268760"/>
            <a:ext cx="9509760" cy="476081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8875776" y="6601968"/>
            <a:ext cx="960120" cy="237744"/>
          </a:xfrm>
          <a:prstGeom prst="rect">
            <a:avLst/>
          </a:prstGeom>
        </p:spPr>
        <p:txBody>
          <a:bodyPr vert="horz" lIns="91440" tIns="45720" rIns="91440" bIns="45720" rtlCol="0" anchor="ctr"/>
          <a:lstStyle>
            <a:lvl1pPr algn="r">
              <a:defRPr sz="800">
                <a:solidFill>
                  <a:schemeClr val="bg2"/>
                </a:solidFill>
              </a:defRPr>
            </a:lvl1pPr>
          </a:lstStyle>
          <a:p>
            <a:fld id="{A57064AC-3FCB-4614-8842-A1085921C17E}" type="datetimeFigureOut">
              <a:rPr lang="it-IT" smtClean="0"/>
              <a:t>12/04/2019</a:t>
            </a:fld>
            <a:endParaRPr lang="it-IT"/>
          </a:p>
        </p:txBody>
      </p:sp>
      <p:sp>
        <p:nvSpPr>
          <p:cNvPr id="5" name="Footer Placeholder 4"/>
          <p:cNvSpPr>
            <a:spLocks noGrp="1"/>
          </p:cNvSpPr>
          <p:nvPr>
            <p:ph type="ftr" sz="quarter" idx="3"/>
          </p:nvPr>
        </p:nvSpPr>
        <p:spPr>
          <a:xfrm>
            <a:off x="1341120" y="6601968"/>
            <a:ext cx="7159752" cy="237744"/>
          </a:xfrm>
          <a:prstGeom prst="rect">
            <a:avLst/>
          </a:prstGeom>
        </p:spPr>
        <p:txBody>
          <a:bodyPr vert="horz" lIns="91440" tIns="45720" rIns="91440" bIns="45720" rtlCol="0" anchor="ctr"/>
          <a:lstStyle>
            <a:lvl1pPr algn="l">
              <a:defRPr sz="800" cap="all" baseline="0">
                <a:solidFill>
                  <a:schemeClr val="bg2"/>
                </a:solidFill>
              </a:defRPr>
            </a:lvl1pPr>
          </a:lstStyle>
          <a:p>
            <a:endParaRPr lang="it-IT"/>
          </a:p>
        </p:txBody>
      </p:sp>
      <p:sp>
        <p:nvSpPr>
          <p:cNvPr id="6" name="Slide Number Placeholder 5"/>
          <p:cNvSpPr>
            <a:spLocks noGrp="1"/>
          </p:cNvSpPr>
          <p:nvPr>
            <p:ph type="sldNum" sz="quarter" idx="4"/>
          </p:nvPr>
        </p:nvSpPr>
        <p:spPr>
          <a:xfrm>
            <a:off x="10210800" y="6601968"/>
            <a:ext cx="640080" cy="237744"/>
          </a:xfrm>
          <a:prstGeom prst="rect">
            <a:avLst/>
          </a:prstGeom>
        </p:spPr>
        <p:txBody>
          <a:bodyPr vert="horz" lIns="91440" tIns="45720" rIns="91440" bIns="45720" rtlCol="0" anchor="ctr"/>
          <a:lstStyle>
            <a:lvl1pPr algn="r">
              <a:defRPr sz="800">
                <a:solidFill>
                  <a:schemeClr val="bg2"/>
                </a:solidFill>
              </a:defRPr>
            </a:lvl1pPr>
          </a:lstStyle>
          <a:p>
            <a:fld id="{2CBB1822-AEFD-43C6-A73A-6E81A3CA0552}" type="slidenum">
              <a:rPr lang="it-IT" smtClean="0"/>
              <a:t>‹#›</a:t>
            </a:fld>
            <a:endParaRPr lang="it-IT"/>
          </a:p>
        </p:txBody>
      </p:sp>
      <p:sp>
        <p:nvSpPr>
          <p:cNvPr id="9" name="Rectangle 8"/>
          <p:cNvSpPr/>
          <p:nvPr/>
        </p:nvSpPr>
        <p:spPr bwMode="ltGray">
          <a:xfrm>
            <a:off x="0" y="0"/>
            <a:ext cx="12188826" cy="4572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b="0" i="0" u="none" strike="noStrike" kern="0" cap="none" spc="0" normalizeH="0" baseline="0">
              <a:ln>
                <a:noFill/>
              </a:ln>
              <a:solidFill>
                <a:prstClr val="white"/>
              </a:solidFill>
              <a:effectLst/>
              <a:uLnTx/>
              <a:uFillTx/>
              <a:latin typeface="Euphemia"/>
            </a:endParaRPr>
          </a:p>
        </p:txBody>
      </p:sp>
    </p:spTree>
    <p:extLst>
      <p:ext uri="{BB962C8B-B14F-4D97-AF65-F5344CB8AC3E}">
        <p14:creationId xmlns:p14="http://schemas.microsoft.com/office/powerpoint/2010/main" val="6380434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60">
          <p15:clr>
            <a:srgbClr val="F26B43"/>
          </p15:clr>
        </p15:guide>
        <p15:guide id="2" pos="40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microsoft.com/office/2007/relationships/hdphoto" Target="../media/hdphoto1.wdp"/><Relationship Id="rId11" Type="http://schemas.openxmlformats.org/officeDocument/2006/relationships/image" Target="../media/image18.png"/><Relationship Id="rId5" Type="http://schemas.openxmlformats.org/officeDocument/2006/relationships/image" Target="../media/image24.png"/><Relationship Id="rId15" Type="http://schemas.openxmlformats.org/officeDocument/2006/relationships/comments" Target="../comments/comment2.xml"/><Relationship Id="rId10" Type="http://schemas.openxmlformats.org/officeDocument/2006/relationships/image" Target="../media/image17.png"/><Relationship Id="rId4" Type="http://schemas.openxmlformats.org/officeDocument/2006/relationships/image" Target="../media/image23.png"/><Relationship Id="rId9" Type="http://schemas.openxmlformats.org/officeDocument/2006/relationships/image" Target="../media/image16.png"/><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hyperlink" Target="https://hub.docker.com/r/microsoft/dotnet/" TargetMode="External"/><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4.jpe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emf"/><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51.emf"/><Relationship Id="rId13" Type="http://schemas.openxmlformats.org/officeDocument/2006/relationships/image" Target="../media/image56.png"/><Relationship Id="rId18" Type="http://schemas.openxmlformats.org/officeDocument/2006/relationships/image" Target="../media/image60.emf"/><Relationship Id="rId3" Type="http://schemas.openxmlformats.org/officeDocument/2006/relationships/image" Target="../media/image37.emf"/><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59.emf"/><Relationship Id="rId2" Type="http://schemas.openxmlformats.org/officeDocument/2006/relationships/notesSlide" Target="../notesSlides/notesSlide10.xml"/><Relationship Id="rId16" Type="http://schemas.microsoft.com/office/2007/relationships/hdphoto" Target="../media/hdphoto2.wdp"/><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4.emf"/><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emf"/><Relationship Id="rId19" Type="http://schemas.openxmlformats.org/officeDocument/2006/relationships/image" Target="../media/image61.png"/><Relationship Id="rId4" Type="http://schemas.openxmlformats.org/officeDocument/2006/relationships/image" Target="../media/image47.png"/><Relationship Id="rId9" Type="http://schemas.openxmlformats.org/officeDocument/2006/relationships/image" Target="../media/image52.emf"/><Relationship Id="rId14" Type="http://schemas.openxmlformats.org/officeDocument/2006/relationships/image" Target="../media/image57.gif"/></Relationships>
</file>

<file path=ppt/slides/_rels/slide1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2.png"/><Relationship Id="rId7" Type="http://schemas.microsoft.com/office/2007/relationships/hdphoto" Target="../media/hdphoto3.wdp"/><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image" Target="../media/image71.png"/><Relationship Id="rId5" Type="http://schemas.microsoft.com/office/2007/relationships/hdphoto" Target="../media/hdphoto4.wdp"/><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aks/"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docs.microsoft.com/en-us/azure/log-analytics/log-analytics-container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geffzhang/DockerStarted" TargetMode="External"/><Relationship Id="rId2" Type="http://schemas.openxmlformats.org/officeDocument/2006/relationships/hyperlink" Target="mailto:geffzhang@weyhd.com"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comments" Target="../comments/comment1.xml"/><Relationship Id="rId2" Type="http://schemas.openxmlformats.org/officeDocument/2006/relationships/notesSlide" Target="../notesSlides/notesSlide7.xml"/><Relationship Id="rId16" Type="http://schemas.openxmlformats.org/officeDocument/2006/relationships/image" Target="../media/image21.png"/><Relationship Id="rId1" Type="http://schemas.openxmlformats.org/officeDocument/2006/relationships/slideLayout" Target="../slideLayouts/slideLayout1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Title 1"/>
          <p:cNvSpPr>
            <a:spLocks noGrp="1"/>
          </p:cNvSpPr>
          <p:nvPr/>
        </p:nvSpPr>
        <p:spPr>
          <a:xfrm>
            <a:off x="535552" y="1064144"/>
            <a:ext cx="8809784" cy="2536306"/>
          </a:xfrm>
          <a:prstGeom prst="rect">
            <a:avLst/>
          </a:prstGeom>
          <a:noFill/>
        </p:spPr>
        <p:txBody>
          <a:bodyPr vert="horz" wrap="square" lIns="146304" tIns="91440" rIns="146304" bIns="91440" rtlCol="0" anchor="t" anchorCtr="0">
            <a:normAutofit/>
          </a:bodyPr>
          <a:lstStyle>
            <a:lvl1pPr algn="l" defTabSz="914367" rtl="0" eaLnBrk="1" latinLnBrk="0" hangingPunct="1">
              <a:lnSpc>
                <a:spcPct val="90000"/>
              </a:lnSpc>
              <a:spcBef>
                <a:spcPct val="0"/>
              </a:spcBef>
              <a:buNone/>
              <a:defRPr lang="en-US" sz="5294" b="0" kern="1200" cap="none" spc="-98" baseline="0">
                <a:ln w="3175">
                  <a:noFill/>
                </a:ln>
                <a:gradFill>
                  <a:gsLst>
                    <a:gs pos="100000">
                      <a:schemeClr val="tx2"/>
                    </a:gs>
                    <a:gs pos="0">
                      <a:schemeClr val="tx2"/>
                    </a:gs>
                  </a:gsLst>
                  <a:lin ang="5400000" scaled="0"/>
                </a:gradFill>
                <a:effectLst/>
                <a:latin typeface="+mj-lt"/>
                <a:ea typeface="+mn-ea"/>
                <a:cs typeface="Segoe UI" pitchFamily="34" charset="0"/>
              </a:defRPr>
            </a:lvl1pPr>
          </a:lstStyle>
          <a:p>
            <a:r>
              <a:rPr lang="it-IT" b="1" dirty="0">
                <a:solidFill>
                  <a:srgbClr val="541764"/>
                </a:solidFill>
                <a:latin typeface="Segoe UI Light" panose="020B0502040204020203" pitchFamily="34" charset="0"/>
                <a:cs typeface="Segoe UI Light" panose="020B0502040204020203" pitchFamily="34" charset="0"/>
              </a:rPr>
              <a:t>ASP.NET Core </a:t>
            </a:r>
            <a:r>
              <a:rPr lang="en-GB" b="1" dirty="0">
                <a:solidFill>
                  <a:srgbClr val="541764"/>
                </a:solidFill>
                <a:latin typeface="Segoe UI Light" panose="020B0502040204020203" pitchFamily="34" charset="0"/>
                <a:cs typeface="Segoe UI Light" panose="020B0502040204020203" pitchFamily="34" charset="0"/>
              </a:rPr>
              <a:t>&amp; Docker &amp; K8</a:t>
            </a:r>
            <a:r>
              <a:rPr lang="en-US" altLang="zh-CN" b="1" dirty="0">
                <a:solidFill>
                  <a:srgbClr val="541764"/>
                </a:solidFill>
                <a:latin typeface="Segoe UI Light" panose="020B0502040204020203" pitchFamily="34" charset="0"/>
                <a:cs typeface="Segoe UI Light" panose="020B0502040204020203" pitchFamily="34" charset="0"/>
              </a:rPr>
              <a:t>s</a:t>
            </a:r>
            <a:endParaRPr lang="en-GB" b="1" dirty="0">
              <a:solidFill>
                <a:srgbClr val="541764"/>
              </a:solidFill>
              <a:latin typeface="Segoe UI Light" panose="020B0502040204020203" pitchFamily="34" charset="0"/>
              <a:cs typeface="Segoe UI Light" panose="020B0502040204020203" pitchFamily="34" charset="0"/>
            </a:endParaRPr>
          </a:p>
          <a:p>
            <a:r>
              <a:rPr lang="en-GB" sz="4000" b="1" dirty="0">
                <a:solidFill>
                  <a:srgbClr val="541764"/>
                </a:solidFill>
                <a:latin typeface="Segoe UI Light" panose="020B0502040204020203" pitchFamily="34" charset="0"/>
                <a:cs typeface="Segoe UI Light" panose="020B0502040204020203" pitchFamily="34" charset="0"/>
              </a:rPr>
              <a:t>From 0 to </a:t>
            </a:r>
            <a:r>
              <a:rPr lang="en-US" altLang="zh-CN" sz="4000" b="1" dirty="0">
                <a:solidFill>
                  <a:srgbClr val="541764"/>
                </a:solidFill>
                <a:latin typeface="Segoe UI Light" panose="020B0502040204020203" pitchFamily="34" charset="0"/>
                <a:cs typeface="Segoe UI Light" panose="020B0502040204020203" pitchFamily="34" charset="0"/>
              </a:rPr>
              <a:t>Cloud</a:t>
            </a:r>
            <a:endParaRPr lang="en-US" sz="4000" b="1" dirty="0">
              <a:solidFill>
                <a:srgbClr val="541764"/>
              </a:solidFill>
              <a:latin typeface="Segoe UI Light" panose="020B0502040204020203" pitchFamily="34" charset="0"/>
              <a:cs typeface="Segoe UI Light" panose="020B0502040204020203" pitchFamily="34" charset="0"/>
            </a:endParaRPr>
          </a:p>
        </p:txBody>
      </p:sp>
      <p:sp>
        <p:nvSpPr>
          <p:cNvPr id="11" name="Subtitle 2"/>
          <p:cNvSpPr>
            <a:spLocks noGrp="1"/>
          </p:cNvSpPr>
          <p:nvPr/>
        </p:nvSpPr>
        <p:spPr>
          <a:xfrm>
            <a:off x="736888" y="3222379"/>
            <a:ext cx="6765360" cy="2322744"/>
          </a:xfrm>
          <a:prstGeom prst="rect">
            <a:avLst/>
          </a:prstGeom>
          <a:noFill/>
        </p:spPr>
        <p:txBody>
          <a:bodyPr vert="horz" wrap="square" lIns="146304" tIns="109728" rIns="146304"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zh-CN" altLang="en-US" sz="2000" b="1" dirty="0">
                <a:solidFill>
                  <a:srgbClr val="541764"/>
                </a:solidFill>
                <a:latin typeface="Segoe UI Light" panose="020B0502040204020203" pitchFamily="34" charset="0"/>
                <a:cs typeface="Segoe UI Light" panose="020B0502040204020203" pitchFamily="34" charset="0"/>
              </a:rPr>
              <a:t>张善友</a:t>
            </a:r>
            <a:endParaRPr lang="en-US" altLang="zh-CN" sz="2000" b="1" dirty="0">
              <a:solidFill>
                <a:srgbClr val="541764"/>
              </a:solidFill>
              <a:latin typeface="Segoe UI Light" panose="020B0502040204020203" pitchFamily="34" charset="0"/>
              <a:cs typeface="Segoe UI Light" panose="020B0502040204020203" pitchFamily="34" charset="0"/>
            </a:endParaRPr>
          </a:p>
          <a:p>
            <a:endParaRPr lang="en-US" sz="2000" b="1" dirty="0">
              <a:solidFill>
                <a:srgbClr val="541764"/>
              </a:solidFill>
              <a:latin typeface="Segoe UI Light" panose="020B0502040204020203" pitchFamily="34" charset="0"/>
              <a:cs typeface="Segoe UI Light" panose="020B0502040204020203" pitchFamily="34" charset="0"/>
            </a:endParaRPr>
          </a:p>
          <a:p>
            <a:r>
              <a:rPr lang="en-US" sz="2000" dirty="0">
                <a:solidFill>
                  <a:srgbClr val="541764"/>
                </a:solidFill>
                <a:latin typeface="Segoe UI Light" panose="020B0502040204020203" pitchFamily="34" charset="0"/>
                <a:cs typeface="Segoe UI Light" panose="020B0502040204020203" pitchFamily="34" charset="0"/>
              </a:rPr>
              <a:t>MVP </a:t>
            </a:r>
            <a:r>
              <a:rPr lang="en-US" altLang="zh-CN" sz="2000" dirty="0">
                <a:solidFill>
                  <a:srgbClr val="541764"/>
                </a:solidFill>
                <a:latin typeface="Segoe UI Light" panose="020B0502040204020203" pitchFamily="34" charset="0"/>
                <a:cs typeface="Segoe UI Light" panose="020B0502040204020203" pitchFamily="34" charset="0"/>
              </a:rPr>
              <a:t>/ TVP</a:t>
            </a:r>
            <a:endParaRPr lang="en-US" sz="2000" dirty="0">
              <a:solidFill>
                <a:srgbClr val="541764"/>
              </a:solidFill>
              <a:latin typeface="Segoe UI Light" panose="020B0502040204020203" pitchFamily="34" charset="0"/>
              <a:cs typeface="Segoe UI Light" panose="020B0502040204020203" pitchFamily="34" charset="0"/>
            </a:endParaRPr>
          </a:p>
          <a:p>
            <a:r>
              <a:rPr lang="en-US" altLang="zh-CN" sz="2000" dirty="0">
                <a:solidFill>
                  <a:srgbClr val="541764"/>
                </a:solidFill>
                <a:latin typeface="Segoe UI Light" panose="020B0502040204020203" pitchFamily="34" charset="0"/>
                <a:cs typeface="Segoe UI Light" panose="020B0502040204020203" pitchFamily="34" charset="0"/>
              </a:rPr>
              <a:t>geffzhang@weyhd.com</a:t>
            </a:r>
            <a:endParaRPr lang="en-US" sz="2000" dirty="0">
              <a:solidFill>
                <a:srgbClr val="541764"/>
              </a:solidFill>
              <a:latin typeface="Segoe UI Light" panose="020B0502040204020203" pitchFamily="34" charset="0"/>
              <a:cs typeface="Segoe UI Light" panose="020B0502040204020203" pitchFamily="34" charset="0"/>
            </a:endParaRPr>
          </a:p>
        </p:txBody>
      </p:sp>
      <p:pic>
        <p:nvPicPr>
          <p:cNvPr id="2" name="图片 1">
            <a:extLst>
              <a:ext uri="{FF2B5EF4-FFF2-40B4-BE49-F238E27FC236}">
                <a16:creationId xmlns:a16="http://schemas.microsoft.com/office/drawing/2014/main" id="{D2962200-F799-4243-8B7D-C0738D3482FD}"/>
              </a:ext>
            </a:extLst>
          </p:cNvPr>
          <p:cNvPicPr>
            <a:picLocks noChangeAspect="1"/>
          </p:cNvPicPr>
          <p:nvPr/>
        </p:nvPicPr>
        <p:blipFill>
          <a:blip r:embed="rId3"/>
          <a:stretch>
            <a:fillRect/>
          </a:stretch>
        </p:blipFill>
        <p:spPr>
          <a:xfrm>
            <a:off x="6616476" y="3222378"/>
            <a:ext cx="2838450" cy="2867025"/>
          </a:xfrm>
          <a:prstGeom prst="rect">
            <a:avLst/>
          </a:prstGeom>
        </p:spPr>
      </p:pic>
    </p:spTree>
    <p:extLst>
      <p:ext uri="{BB962C8B-B14F-4D97-AF65-F5344CB8AC3E}">
        <p14:creationId xmlns:p14="http://schemas.microsoft.com/office/powerpoint/2010/main" val="2205018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899" y="3768059"/>
            <a:ext cx="8747439" cy="2495656"/>
            <a:chOff x="473523" y="2957810"/>
            <a:chExt cx="8451537"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957810"/>
              <a:ext cx="8451537" cy="3077297"/>
              <a:chOff x="406549" y="3713240"/>
              <a:chExt cx="9325694"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713240"/>
                <a:ext cx="9311752" cy="3077297"/>
                <a:chOff x="474923" y="2957811"/>
                <a:chExt cx="9253607" cy="3077297"/>
              </a:xfrm>
            </p:grpSpPr>
            <p:sp>
              <p:nvSpPr>
                <p:cNvPr id="10" name="TextBox 9"/>
                <p:cNvSpPr txBox="1"/>
                <p:nvPr/>
              </p:nvSpPr>
              <p:spPr>
                <a:xfrm>
                  <a:off x="474923" y="2957811"/>
                  <a:ext cx="9253607" cy="3077297"/>
                </a:xfrm>
                <a:prstGeom prst="rect">
                  <a:avLst/>
                </a:prstGeom>
                <a:solidFill>
                  <a:schemeClr val="accent3"/>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LIBRAIRIES</a:t>
                  </a:r>
                  <a:endParaRPr kumimoji="0" lang="en-US" sz="1067"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78636" y="3818285"/>
                <a:ext cx="9253607" cy="466806"/>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223204" y="496333"/>
            <a:ext cx="11758999" cy="728648"/>
          </a:xfrm>
          <a:prstGeom prst="rect">
            <a:avLst/>
          </a:prstGeom>
        </p:spPr>
        <p:txBody>
          <a:bodyPr lIns="146097" tIns="9131" rIns="146097" bIns="9131" anchor="b" anchorCtr="0">
            <a:normAutofit lnSpcReduction="10000"/>
          </a:bodyPr>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13077">
              <a:defRPr/>
            </a:pPr>
            <a:r>
              <a:rPr lang="fr-FR" sz="5333" dirty="0"/>
              <a:t>.NET - Software development platform</a:t>
            </a:r>
          </a:p>
        </p:txBody>
      </p:sp>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5680" y="5385949"/>
                <a:ext cx="424982" cy="524549"/>
              </a:xfrm>
              <a:prstGeom prst="rect">
                <a:avLst/>
              </a:prstGeom>
            </p:spPr>
          </p:pic>
          <p:grpSp>
            <p:nvGrpSpPr>
              <p:cNvPr id="47" name="Group 46">
                <a:extLst>
                  <a:ext uri="{FF2B5EF4-FFF2-40B4-BE49-F238E27FC236}">
                    <a16:creationId xmlns:a16="http://schemas.microsoft.com/office/drawing/2014/main" id="{397344F3-EECD-4A20-B92D-018A678E49D6}"/>
                  </a:ext>
                </a:extLst>
              </p:cNvPr>
              <p:cNvGrpSpPr/>
              <p:nvPr/>
            </p:nvGrpSpPr>
            <p:grpSpPr>
              <a:xfrm>
                <a:off x="9981394" y="2088153"/>
                <a:ext cx="1266125" cy="1192955"/>
                <a:chOff x="9978881" y="2069863"/>
                <a:chExt cx="1291513" cy="1216876"/>
              </a:xfrm>
            </p:grpSpPr>
            <p:sp>
              <p:nvSpPr>
                <p:cNvPr id="58" name="TextBox 57">
                  <a:extLst>
                    <a:ext uri="{FF2B5EF4-FFF2-40B4-BE49-F238E27FC236}">
                      <a16:creationId xmlns:a16="http://schemas.microsoft.com/office/drawing/2014/main" id="{59972DB0-D3D3-45BD-A2F3-A7DEF145CF13}"/>
                    </a:ext>
                  </a:extLst>
                </p:cNvPr>
                <p:cNvSpPr txBox="1"/>
                <p:nvPr/>
              </p:nvSpPr>
              <p:spPr>
                <a:xfrm>
                  <a:off x="9978881" y="2663451"/>
                  <a:ext cx="1291513" cy="623288"/>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a:t>
                  </a:r>
                </a:p>
              </p:txBody>
            </p:sp>
            <p:pic>
              <p:nvPicPr>
                <p:cNvPr id="59" name="Picture 58">
                  <a:extLst>
                    <a:ext uri="{FF2B5EF4-FFF2-40B4-BE49-F238E27FC236}">
                      <a16:creationId xmlns:a16="http://schemas.microsoft.com/office/drawing/2014/main" id="{1E3BBFE4-83CD-4295-A512-6ACC4680E7E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336608" y="2069863"/>
                  <a:ext cx="528971" cy="661998"/>
                </a:xfrm>
                <a:prstGeom prst="rect">
                  <a:avLst/>
                </a:prstGeom>
              </p:spPr>
            </p:pic>
          </p:grpSp>
          <p:grpSp>
            <p:nvGrpSpPr>
              <p:cNvPr id="48" name="Group 47">
                <a:extLst>
                  <a:ext uri="{FF2B5EF4-FFF2-40B4-BE49-F238E27FC236}">
                    <a16:creationId xmlns:a16="http://schemas.microsoft.com/office/drawing/2014/main" id="{660D45ED-B3A8-4585-97CD-3FC449D5859A}"/>
                  </a:ext>
                </a:extLst>
              </p:cNvPr>
              <p:cNvGrpSpPr/>
              <p:nvPr/>
            </p:nvGrpSpPr>
            <p:grpSpPr>
              <a:xfrm>
                <a:off x="9687120" y="3157725"/>
                <a:ext cx="1854672" cy="1254975"/>
                <a:chOff x="9680357" y="3307956"/>
                <a:chExt cx="1891862" cy="1280140"/>
              </a:xfrm>
            </p:grpSpPr>
            <p:sp>
              <p:nvSpPr>
                <p:cNvPr id="49" name="TextBox 48">
                  <a:extLst>
                    <a:ext uri="{FF2B5EF4-FFF2-40B4-BE49-F238E27FC236}">
                      <a16:creationId xmlns:a16="http://schemas.microsoft.com/office/drawing/2014/main" id="{3EE777E9-9416-4AF3-8CE6-F9CBE1EDC735}"/>
                    </a:ext>
                  </a:extLst>
                </p:cNvPr>
                <p:cNvSpPr txBox="1"/>
                <p:nvPr/>
              </p:nvSpPr>
              <p:spPr>
                <a:xfrm>
                  <a:off x="9680357" y="3964808"/>
                  <a:ext cx="1891862" cy="623288"/>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 FOR MAC</a:t>
                  </a:r>
                </a:p>
              </p:txBody>
            </p:sp>
            <p:pic>
              <p:nvPicPr>
                <p:cNvPr id="57" name="Picture 56">
                  <a:extLst>
                    <a:ext uri="{FF2B5EF4-FFF2-40B4-BE49-F238E27FC236}">
                      <a16:creationId xmlns:a16="http://schemas.microsoft.com/office/drawing/2014/main" id="{6C4C5653-BA79-49BB-AF34-9D60CE69020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286" b="90000" l="22467" r="78394"/>
                          </a14:imgEffect>
                        </a14:imgLayer>
                      </a14:imgProps>
                    </a:ext>
                  </a:extLst>
                </a:blip>
                <a:stretch>
                  <a:fillRect/>
                </a:stretch>
              </p:blipFill>
              <p:spPr>
                <a:xfrm>
                  <a:off x="10089429" y="3307956"/>
                  <a:ext cx="1035246" cy="754724"/>
                </a:xfrm>
                <a:prstGeom prst="rect">
                  <a:avLst/>
                </a:prstGeom>
              </p:spPr>
            </p:pic>
          </p:gr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7">
              <a:alphaModFix/>
            </a:blip>
            <a:stretch>
              <a:fillRect/>
            </a:stretch>
          </p:blipFill>
          <p:spPr>
            <a:xfrm>
              <a:off x="9602980" y="4275303"/>
              <a:ext cx="634451" cy="554098"/>
            </a:xfrm>
            <a:prstGeom prst="rect">
              <a:avLst/>
            </a:prstGeom>
            <a:noFill/>
            <a:ln>
              <a:noFill/>
            </a:ln>
          </p:spPr>
        </p:pic>
      </p:grpSp>
      <p:grpSp>
        <p:nvGrpSpPr>
          <p:cNvPr id="7" name="Group 6">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6497" y="1756122"/>
              <a:ext cx="779562" cy="849589"/>
            </a:xfrm>
            <a:prstGeom prst="rect">
              <a:avLst/>
            </a:prstGeom>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50411" y="1683300"/>
            <a:ext cx="1265008" cy="2075960"/>
            <a:chOff x="5309860" y="1899137"/>
            <a:chExt cx="1684127" cy="2597403"/>
          </a:xfrm>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p:spPr>
        </p:pic>
        <p:sp>
          <p:nvSpPr>
            <p:cNvPr id="72" name="TextBox 71">
              <a:extLst>
                <a:ext uri="{FF2B5EF4-FFF2-40B4-BE49-F238E27FC236}">
                  <a16:creationId xmlns:a16="http://schemas.microsoft.com/office/drawing/2014/main" id="{9BD40E6E-DBF8-4A45-8364-33C179C73747}"/>
                </a:ext>
              </a:extLst>
            </p:cNvPr>
            <p:cNvSpPr txBox="1"/>
            <p:nvPr/>
          </p:nvSpPr>
          <p:spPr>
            <a:xfrm>
              <a:off x="5309860"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494544" y="1683299"/>
            <a:ext cx="1271482" cy="2075960"/>
            <a:chOff x="6965136" y="1899137"/>
            <a:chExt cx="1692746" cy="2597403"/>
          </a:xfrm>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p:spPr>
        </p:pic>
        <p:sp>
          <p:nvSpPr>
            <p:cNvPr id="76" name="TextBox 75">
              <a:extLst>
                <a:ext uri="{FF2B5EF4-FFF2-40B4-BE49-F238E27FC236}">
                  <a16:creationId xmlns:a16="http://schemas.microsoft.com/office/drawing/2014/main" id="{F04F433F-874A-4816-8A9D-DC8E6FF0041A}"/>
                </a:ext>
              </a:extLst>
            </p:cNvPr>
            <p:cNvSpPr txBox="1"/>
            <p:nvPr/>
          </p:nvSpPr>
          <p:spPr>
            <a:xfrm>
              <a:off x="6965136" y="3143061"/>
              <a:ext cx="1665837" cy="225274"/>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Games</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7976477" y="1683299"/>
            <a:ext cx="1284431" cy="2075960"/>
            <a:chOff x="10275688" y="1899137"/>
            <a:chExt cx="1709986" cy="2597403"/>
          </a:xfrm>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p:spPr>
        </p:pic>
        <p:sp>
          <p:nvSpPr>
            <p:cNvPr id="84" name="TextBox 83">
              <a:extLst>
                <a:ext uri="{FF2B5EF4-FFF2-40B4-BE49-F238E27FC236}">
                  <a16:creationId xmlns:a16="http://schemas.microsoft.com/office/drawing/2014/main" id="{2D4ACADA-BCA3-42F7-9644-31D2ACA5B3BB}"/>
                </a:ext>
              </a:extLst>
            </p:cNvPr>
            <p:cNvSpPr txBox="1"/>
            <p:nvPr/>
          </p:nvSpPr>
          <p:spPr>
            <a:xfrm>
              <a:off x="10275688" y="3143061"/>
              <a:ext cx="1665837" cy="225274"/>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IA</a:t>
              </a:r>
            </a:p>
          </p:txBody>
        </p:sp>
      </p:grpSp>
    </p:spTree>
    <p:extLst>
      <p:ext uri="{BB962C8B-B14F-4D97-AF65-F5344CB8AC3E}">
        <p14:creationId xmlns:p14="http://schemas.microsoft.com/office/powerpoint/2010/main" val="3157205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250"/>
                                        <p:tgtEl>
                                          <p:spTgt spid="69"/>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50"/>
                                        <p:tgtEl>
                                          <p:spTgt spid="7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250"/>
                                        <p:tgtEl>
                                          <p:spTgt spid="77"/>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ltLang="zh-CN" dirty="0"/>
              <a:t>What’s</a:t>
            </a:r>
            <a:r>
              <a:rPr lang="zh-CN" altLang="en-US" dirty="0"/>
              <a:t> </a:t>
            </a:r>
            <a:r>
              <a:rPr lang="en-US" altLang="zh-CN" dirty="0"/>
              <a:t>Docker</a:t>
            </a:r>
            <a:endParaRPr lang="it-IT" dirty="0"/>
          </a:p>
        </p:txBody>
      </p:sp>
      <p:pic>
        <p:nvPicPr>
          <p:cNvPr id="1026" name="Picture 2" descr="Image result for vm vs container">
            <a:extLst>
              <a:ext uri="{FF2B5EF4-FFF2-40B4-BE49-F238E27FC236}">
                <a16:creationId xmlns:a16="http://schemas.microsoft.com/office/drawing/2014/main" id="{B6FE7369-5B0F-4197-8DF8-87B422B21D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1" t="2073" r="50293" b="1350"/>
          <a:stretch/>
        </p:blipFill>
        <p:spPr bwMode="auto">
          <a:xfrm>
            <a:off x="654570" y="1613941"/>
            <a:ext cx="3757535" cy="44270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vm vs container">
            <a:extLst>
              <a:ext uri="{FF2B5EF4-FFF2-40B4-BE49-F238E27FC236}">
                <a16:creationId xmlns:a16="http://schemas.microsoft.com/office/drawing/2014/main" id="{1E3EC531-B2B1-4995-AF94-8738A7FF1B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358" t="1711" r="716" b="1711"/>
          <a:stretch/>
        </p:blipFill>
        <p:spPr bwMode="auto">
          <a:xfrm>
            <a:off x="5748727" y="1613940"/>
            <a:ext cx="3757535" cy="442709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4999053A-B2A1-4F3B-87A1-25567208DFE1}"/>
              </a:ext>
            </a:extLst>
          </p:cNvPr>
          <p:cNvSpPr txBox="1"/>
          <p:nvPr/>
        </p:nvSpPr>
        <p:spPr>
          <a:xfrm>
            <a:off x="5748727" y="1613940"/>
            <a:ext cx="2743059" cy="461665"/>
          </a:xfrm>
          <a:prstGeom prst="rect">
            <a:avLst/>
          </a:prstGeom>
          <a:noFill/>
        </p:spPr>
        <p:txBody>
          <a:bodyPr wrap="none" rtlCol="0">
            <a:spAutoFit/>
          </a:bodyPr>
          <a:lstStyle/>
          <a:p>
            <a:r>
              <a:rPr lang="en-GB" sz="2400" dirty="0"/>
              <a:t>Service density++ </a:t>
            </a:r>
            <a:r>
              <a:rPr lang="en-GB" sz="2400" dirty="0">
                <a:sym typeface="Wingdings" panose="05000000000000000000" pitchFamily="2" charset="2"/>
              </a:rPr>
              <a:t></a:t>
            </a:r>
            <a:endParaRPr lang="en-GB" sz="2400" dirty="0"/>
          </a:p>
        </p:txBody>
      </p:sp>
      <p:sp>
        <p:nvSpPr>
          <p:cNvPr id="3" name="Rectangle 2">
            <a:extLst>
              <a:ext uri="{FF2B5EF4-FFF2-40B4-BE49-F238E27FC236}">
                <a16:creationId xmlns:a16="http://schemas.microsoft.com/office/drawing/2014/main" id="{A46A26F0-06F7-42F9-8B5F-A976B1BB8AA0}"/>
              </a:ext>
            </a:extLst>
          </p:cNvPr>
          <p:cNvSpPr/>
          <p:nvPr/>
        </p:nvSpPr>
        <p:spPr>
          <a:xfrm>
            <a:off x="5794513" y="2221396"/>
            <a:ext cx="1098274" cy="787379"/>
          </a:xfrm>
          <a:prstGeom prst="rect">
            <a:avLst/>
          </a:prstGeom>
          <a:solidFill>
            <a:schemeClr val="accent1">
              <a:lumMod val="20000"/>
              <a:lumOff val="80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2C9C6428-C047-45D1-88C4-BED1002F2A63}"/>
              </a:ext>
            </a:extLst>
          </p:cNvPr>
          <p:cNvSpPr/>
          <p:nvPr/>
        </p:nvSpPr>
        <p:spPr>
          <a:xfrm>
            <a:off x="7058684" y="2221396"/>
            <a:ext cx="1098274" cy="787379"/>
          </a:xfrm>
          <a:prstGeom prst="rect">
            <a:avLst/>
          </a:prstGeom>
          <a:solidFill>
            <a:schemeClr val="accent5">
              <a:lumMod val="20000"/>
              <a:lumOff val="80000"/>
            </a:schemeClr>
          </a:solid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0" name="Rectangle 9">
            <a:extLst>
              <a:ext uri="{FF2B5EF4-FFF2-40B4-BE49-F238E27FC236}">
                <a16:creationId xmlns:a16="http://schemas.microsoft.com/office/drawing/2014/main" id="{BF993401-C536-4AB0-9AD5-04F221FBE781}"/>
              </a:ext>
            </a:extLst>
          </p:cNvPr>
          <p:cNvSpPr/>
          <p:nvPr/>
        </p:nvSpPr>
        <p:spPr>
          <a:xfrm>
            <a:off x="8322855" y="2221396"/>
            <a:ext cx="1098274" cy="787379"/>
          </a:xfrm>
          <a:prstGeom prst="rect">
            <a:avLst/>
          </a:prstGeom>
          <a:solidFill>
            <a:schemeClr val="accent6">
              <a:lumMod val="20000"/>
              <a:lumOff val="80000"/>
            </a:schemeClr>
          </a:solid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Tree>
    <p:extLst>
      <p:ext uri="{BB962C8B-B14F-4D97-AF65-F5344CB8AC3E}">
        <p14:creationId xmlns:p14="http://schemas.microsoft.com/office/powerpoint/2010/main" val="2116040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 grpId="0" animBg="1"/>
      <p:bldP spid="8"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8628A-C74D-4E45-B277-F9DB5729BC77}"/>
              </a:ext>
            </a:extLst>
          </p:cNvPr>
          <p:cNvSpPr>
            <a:spLocks noGrp="1"/>
          </p:cNvSpPr>
          <p:nvPr>
            <p:ph type="title"/>
          </p:nvPr>
        </p:nvSpPr>
        <p:spPr/>
        <p:txBody>
          <a:bodyPr/>
          <a:lstStyle/>
          <a:p>
            <a:r>
              <a:rPr lang="it-IT" dirty="0"/>
              <a:t>Containers == Virtualized Operating System</a:t>
            </a:r>
            <a:endParaRPr lang="en-GB" dirty="0"/>
          </a:p>
        </p:txBody>
      </p:sp>
      <p:sp>
        <p:nvSpPr>
          <p:cNvPr id="4" name="TextBox 3">
            <a:extLst>
              <a:ext uri="{FF2B5EF4-FFF2-40B4-BE49-F238E27FC236}">
                <a16:creationId xmlns:a16="http://schemas.microsoft.com/office/drawing/2014/main" id="{87ADA794-A945-4291-906A-5D90284C680B}"/>
              </a:ext>
            </a:extLst>
          </p:cNvPr>
          <p:cNvSpPr txBox="1"/>
          <p:nvPr/>
        </p:nvSpPr>
        <p:spPr>
          <a:xfrm>
            <a:off x="838200" y="1803816"/>
            <a:ext cx="5344605" cy="461665"/>
          </a:xfrm>
          <a:prstGeom prst="rect">
            <a:avLst/>
          </a:prstGeom>
          <a:noFill/>
        </p:spPr>
        <p:txBody>
          <a:bodyPr wrap="none" rtlCol="0">
            <a:spAutoFit/>
          </a:bodyPr>
          <a:lstStyle/>
          <a:p>
            <a:r>
              <a:rPr lang="it-IT" sz="2400" dirty="0"/>
              <a:t>Kernel namespaces (Linux and Windows)</a:t>
            </a:r>
            <a:endParaRPr lang="en-GB" sz="2400" dirty="0"/>
          </a:p>
        </p:txBody>
      </p:sp>
      <p:grpSp>
        <p:nvGrpSpPr>
          <p:cNvPr id="9" name="Group 8">
            <a:extLst>
              <a:ext uri="{FF2B5EF4-FFF2-40B4-BE49-F238E27FC236}">
                <a16:creationId xmlns:a16="http://schemas.microsoft.com/office/drawing/2014/main" id="{B83630A6-CE30-4CAD-8A08-8343600886A5}"/>
              </a:ext>
            </a:extLst>
          </p:cNvPr>
          <p:cNvGrpSpPr/>
          <p:nvPr/>
        </p:nvGrpSpPr>
        <p:grpSpPr>
          <a:xfrm>
            <a:off x="800138" y="2630697"/>
            <a:ext cx="2482731" cy="2622823"/>
            <a:chOff x="800138" y="2630697"/>
            <a:chExt cx="2482731" cy="2622823"/>
          </a:xfrm>
        </p:grpSpPr>
        <p:pic>
          <p:nvPicPr>
            <p:cNvPr id="2050" name="Picture 2" descr="Image result for file system">
              <a:extLst>
                <a:ext uri="{FF2B5EF4-FFF2-40B4-BE49-F238E27FC236}">
                  <a16:creationId xmlns:a16="http://schemas.microsoft.com/office/drawing/2014/main" id="{BD25B429-8C14-4C3D-BB72-14BDD910A9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292" y="2630697"/>
              <a:ext cx="1876425" cy="18764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FDED024-C80D-44F8-8C6B-1F75881A8907}"/>
                </a:ext>
              </a:extLst>
            </p:cNvPr>
            <p:cNvSpPr txBox="1"/>
            <p:nvPr/>
          </p:nvSpPr>
          <p:spPr>
            <a:xfrm>
              <a:off x="800138" y="4791855"/>
              <a:ext cx="2482731" cy="461665"/>
            </a:xfrm>
            <a:prstGeom prst="rect">
              <a:avLst/>
            </a:prstGeom>
            <a:noFill/>
          </p:spPr>
          <p:txBody>
            <a:bodyPr wrap="none" rtlCol="0">
              <a:spAutoFit/>
            </a:bodyPr>
            <a:lstStyle/>
            <a:p>
              <a:r>
                <a:rPr lang="it-IT" sz="2400" dirty="0"/>
                <a:t>Virtual File System</a:t>
              </a:r>
              <a:endParaRPr lang="en-GB" sz="2400" dirty="0"/>
            </a:p>
          </p:txBody>
        </p:sp>
      </p:grpSp>
      <p:grpSp>
        <p:nvGrpSpPr>
          <p:cNvPr id="8" name="Group 7">
            <a:extLst>
              <a:ext uri="{FF2B5EF4-FFF2-40B4-BE49-F238E27FC236}">
                <a16:creationId xmlns:a16="http://schemas.microsoft.com/office/drawing/2014/main" id="{208120EF-FC37-4CA4-8EA1-89DC6659AA09}"/>
              </a:ext>
            </a:extLst>
          </p:cNvPr>
          <p:cNvGrpSpPr/>
          <p:nvPr/>
        </p:nvGrpSpPr>
        <p:grpSpPr>
          <a:xfrm>
            <a:off x="4772176" y="2630697"/>
            <a:ext cx="2647648" cy="2612830"/>
            <a:chOff x="4772176" y="2630697"/>
            <a:chExt cx="2647648" cy="2612830"/>
          </a:xfrm>
        </p:grpSpPr>
        <p:pic>
          <p:nvPicPr>
            <p:cNvPr id="2052" name="Picture 4" descr="Image result for cpu">
              <a:extLst>
                <a:ext uri="{FF2B5EF4-FFF2-40B4-BE49-F238E27FC236}">
                  <a16:creationId xmlns:a16="http://schemas.microsoft.com/office/drawing/2014/main" id="{F68D35FD-1012-4EDF-8B84-0BA1289A9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6636" y="2630697"/>
              <a:ext cx="2149587" cy="17564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859688B-CC27-47E6-935D-5C095FD03A52}"/>
                </a:ext>
              </a:extLst>
            </p:cNvPr>
            <p:cNvSpPr txBox="1"/>
            <p:nvPr/>
          </p:nvSpPr>
          <p:spPr>
            <a:xfrm>
              <a:off x="4772176" y="4781862"/>
              <a:ext cx="2647648" cy="461665"/>
            </a:xfrm>
            <a:prstGeom prst="rect">
              <a:avLst/>
            </a:prstGeom>
            <a:noFill/>
          </p:spPr>
          <p:txBody>
            <a:bodyPr wrap="none" rtlCol="0">
              <a:spAutoFit/>
            </a:bodyPr>
            <a:lstStyle/>
            <a:p>
              <a:r>
                <a:rPr lang="it-IT" sz="2400" dirty="0"/>
                <a:t>Virtual Process Tree</a:t>
              </a:r>
              <a:endParaRPr lang="en-GB" sz="2400" dirty="0"/>
            </a:p>
          </p:txBody>
        </p:sp>
      </p:grpSp>
      <p:grpSp>
        <p:nvGrpSpPr>
          <p:cNvPr id="7" name="Group 6">
            <a:extLst>
              <a:ext uri="{FF2B5EF4-FFF2-40B4-BE49-F238E27FC236}">
                <a16:creationId xmlns:a16="http://schemas.microsoft.com/office/drawing/2014/main" id="{654ED5DF-BB65-409A-B9B0-E699ED178A02}"/>
              </a:ext>
            </a:extLst>
          </p:cNvPr>
          <p:cNvGrpSpPr/>
          <p:nvPr/>
        </p:nvGrpSpPr>
        <p:grpSpPr>
          <a:xfrm>
            <a:off x="8966201" y="2594628"/>
            <a:ext cx="2167838" cy="2658892"/>
            <a:chOff x="8966201" y="2594628"/>
            <a:chExt cx="2167838" cy="2658892"/>
          </a:xfrm>
        </p:grpSpPr>
        <p:pic>
          <p:nvPicPr>
            <p:cNvPr id="2054" name="Picture 6" descr="Image result for ethernet port">
              <a:extLst>
                <a:ext uri="{FF2B5EF4-FFF2-40B4-BE49-F238E27FC236}">
                  <a16:creationId xmlns:a16="http://schemas.microsoft.com/office/drawing/2014/main" id="{1EC07E44-7D9E-4862-B7E2-BD5D493DB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3873" y="2594628"/>
              <a:ext cx="1912494" cy="191249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8A25866-3166-4623-9F48-377D97C0C2A4}"/>
                </a:ext>
              </a:extLst>
            </p:cNvPr>
            <p:cNvSpPr txBox="1"/>
            <p:nvPr/>
          </p:nvSpPr>
          <p:spPr>
            <a:xfrm>
              <a:off x="8966201" y="4791855"/>
              <a:ext cx="2167838" cy="461665"/>
            </a:xfrm>
            <a:prstGeom prst="rect">
              <a:avLst/>
            </a:prstGeom>
            <a:noFill/>
          </p:spPr>
          <p:txBody>
            <a:bodyPr wrap="none" rtlCol="0">
              <a:spAutoFit/>
            </a:bodyPr>
            <a:lstStyle/>
            <a:p>
              <a:r>
                <a:rPr lang="it-IT" sz="2400" dirty="0"/>
                <a:t>Virtual Network</a:t>
              </a:r>
              <a:endParaRPr lang="en-GB" sz="2400" dirty="0"/>
            </a:p>
          </p:txBody>
        </p:sp>
      </p:grpSp>
    </p:spTree>
    <p:extLst>
      <p:ext uri="{BB962C8B-B14F-4D97-AF65-F5344CB8AC3E}">
        <p14:creationId xmlns:p14="http://schemas.microsoft.com/office/powerpoint/2010/main" val="3789100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DFCCC-113D-450F-9C94-127F2C612DF9}"/>
              </a:ext>
            </a:extLst>
          </p:cNvPr>
          <p:cNvSpPr>
            <a:spLocks noGrp="1"/>
          </p:cNvSpPr>
          <p:nvPr>
            <p:ph type="title"/>
          </p:nvPr>
        </p:nvSpPr>
        <p:spPr/>
        <p:txBody>
          <a:bodyPr/>
          <a:lstStyle/>
          <a:p>
            <a:r>
              <a:rPr lang="it-IT" dirty="0"/>
              <a:t>Docker is a (the) container engine</a:t>
            </a:r>
            <a:endParaRPr lang="en-GB" dirty="0"/>
          </a:p>
        </p:txBody>
      </p:sp>
      <p:pic>
        <p:nvPicPr>
          <p:cNvPr id="5" name="Picture 2" descr="Image result for vm vs container">
            <a:extLst>
              <a:ext uri="{FF2B5EF4-FFF2-40B4-BE49-F238E27FC236}">
                <a16:creationId xmlns:a16="http://schemas.microsoft.com/office/drawing/2014/main" id="{B6C89A57-BBC6-4ADD-AD88-9A4714712C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358" t="33571" r="34564" b="47026"/>
          <a:stretch/>
        </p:blipFill>
        <p:spPr bwMode="auto">
          <a:xfrm>
            <a:off x="1023079" y="2175370"/>
            <a:ext cx="1528997" cy="1174378"/>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87CC43A1-251C-4606-8BEA-FBC53566D6D3}"/>
              </a:ext>
            </a:extLst>
          </p:cNvPr>
          <p:cNvSpPr/>
          <p:nvPr/>
        </p:nvSpPr>
        <p:spPr>
          <a:xfrm>
            <a:off x="2736955" y="2369381"/>
            <a:ext cx="1429062" cy="786355"/>
          </a:xfrm>
          <a:prstGeom prst="rightArrow">
            <a:avLst/>
          </a:prstGeom>
          <a:solidFill>
            <a:srgbClr val="541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76" name="Picture 4" descr="Image result for docker container">
            <a:extLst>
              <a:ext uri="{FF2B5EF4-FFF2-40B4-BE49-F238E27FC236}">
                <a16:creationId xmlns:a16="http://schemas.microsoft.com/office/drawing/2014/main" id="{90FB68F9-F6C1-4804-8572-D9E13CCD1D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47" t="14245" r="8161" b="4687"/>
          <a:stretch/>
        </p:blipFill>
        <p:spPr bwMode="auto">
          <a:xfrm>
            <a:off x="9043368" y="1932131"/>
            <a:ext cx="2663253" cy="204365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docker">
            <a:extLst>
              <a:ext uri="{FF2B5EF4-FFF2-40B4-BE49-F238E27FC236}">
                <a16:creationId xmlns:a16="http://schemas.microsoft.com/office/drawing/2014/main" id="{AB5852BD-EAA0-4625-AF66-6C24FC56C9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6059" y="1467670"/>
            <a:ext cx="2548163" cy="2508120"/>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13DF45C4-7EAF-4E1F-902E-694359F72150}"/>
              </a:ext>
            </a:extLst>
          </p:cNvPr>
          <p:cNvSpPr/>
          <p:nvPr/>
        </p:nvSpPr>
        <p:spPr>
          <a:xfrm>
            <a:off x="7314264" y="2369380"/>
            <a:ext cx="1429062" cy="786355"/>
          </a:xfrm>
          <a:prstGeom prst="rightArrow">
            <a:avLst/>
          </a:prstGeom>
          <a:solidFill>
            <a:srgbClr val="541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3F09FBD-7E17-4DDD-A45B-0B54AC1C8BE8}"/>
              </a:ext>
            </a:extLst>
          </p:cNvPr>
          <p:cNvSpPr txBox="1"/>
          <p:nvPr/>
        </p:nvSpPr>
        <p:spPr>
          <a:xfrm>
            <a:off x="1023079" y="4297181"/>
            <a:ext cx="8682570" cy="1200329"/>
          </a:xfrm>
          <a:prstGeom prst="rect">
            <a:avLst/>
          </a:prstGeom>
          <a:noFill/>
        </p:spPr>
        <p:txBody>
          <a:bodyPr wrap="none" rtlCol="0">
            <a:spAutoFit/>
          </a:bodyPr>
          <a:lstStyle/>
          <a:p>
            <a:pPr marL="285750" indent="-285750">
              <a:buFont typeface="Arial" panose="020B0604020202020204" pitchFamily="34" charset="0"/>
              <a:buChar char="•"/>
            </a:pPr>
            <a:r>
              <a:rPr lang="it-IT" sz="2400" dirty="0"/>
              <a:t>Docker (aka Moby project) is free and open source, no limitations</a:t>
            </a:r>
          </a:p>
          <a:p>
            <a:pPr marL="285750" indent="-285750">
              <a:buFont typeface="Arial" panose="020B0604020202020204" pitchFamily="34" charset="0"/>
              <a:buChar char="•"/>
            </a:pPr>
            <a:r>
              <a:rPr lang="it-IT" sz="2400" dirty="0"/>
              <a:t>There’s an enterprise edition (hosting, support, certification...)</a:t>
            </a:r>
          </a:p>
          <a:p>
            <a:pPr marL="285750" indent="-285750">
              <a:buFont typeface="Arial" panose="020B0604020202020204" pitchFamily="34" charset="0"/>
              <a:buChar char="•"/>
            </a:pPr>
            <a:r>
              <a:rPr lang="it-IT" sz="2400" dirty="0"/>
              <a:t>It’s the de-facto standard for container-based applications</a:t>
            </a:r>
          </a:p>
        </p:txBody>
      </p:sp>
      <p:sp>
        <p:nvSpPr>
          <p:cNvPr id="3" name="TextBox 2">
            <a:extLst>
              <a:ext uri="{FF2B5EF4-FFF2-40B4-BE49-F238E27FC236}">
                <a16:creationId xmlns:a16="http://schemas.microsoft.com/office/drawing/2014/main" id="{BF7F14F8-DA11-4690-B94A-4809274D2FE0}"/>
              </a:ext>
            </a:extLst>
          </p:cNvPr>
          <p:cNvSpPr txBox="1"/>
          <p:nvPr/>
        </p:nvSpPr>
        <p:spPr>
          <a:xfrm>
            <a:off x="1407665" y="3349748"/>
            <a:ext cx="759823" cy="369332"/>
          </a:xfrm>
          <a:prstGeom prst="rect">
            <a:avLst/>
          </a:prstGeom>
          <a:noFill/>
        </p:spPr>
        <p:txBody>
          <a:bodyPr wrap="none" rtlCol="0">
            <a:spAutoFit/>
          </a:bodyPr>
          <a:lstStyle/>
          <a:p>
            <a:r>
              <a:rPr lang="en-GB" dirty="0"/>
              <a:t>Image</a:t>
            </a:r>
          </a:p>
        </p:txBody>
      </p:sp>
    </p:spTree>
    <p:extLst>
      <p:ext uri="{BB962C8B-B14F-4D97-AF65-F5344CB8AC3E}">
        <p14:creationId xmlns:p14="http://schemas.microsoft.com/office/powerpoint/2010/main" val="3910939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078"/>
                                        </p:tgtEl>
                                        <p:attrNameLst>
                                          <p:attrName>style.visibility</p:attrName>
                                        </p:attrNameLst>
                                      </p:cBhvr>
                                      <p:to>
                                        <p:strVal val="visible"/>
                                      </p:to>
                                    </p:set>
                                    <p:animEffect transition="in" filter="fade">
                                      <p:cBhvr>
                                        <p:cTn id="10" dur="500"/>
                                        <p:tgtEl>
                                          <p:spTgt spid="30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3076"/>
                                        </p:tgtEl>
                                        <p:attrNameLst>
                                          <p:attrName>style.visibility</p:attrName>
                                        </p:attrNameLst>
                                      </p:cBhvr>
                                      <p:to>
                                        <p:strVal val="visible"/>
                                      </p:to>
                                    </p:set>
                                    <p:animEffect transition="in" filter="fade">
                                      <p:cBhvr>
                                        <p:cTn id="18" dur="500"/>
                                        <p:tgtEl>
                                          <p:spTgt spid="30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67DADFB5-34CF-444E-A323-2BED671F76B0}"/>
              </a:ext>
            </a:extLst>
          </p:cNvPr>
          <p:cNvSpPr/>
          <p:nvPr/>
        </p:nvSpPr>
        <p:spPr bwMode="auto">
          <a:xfrm>
            <a:off x="1631505" y="980728"/>
            <a:ext cx="4908159" cy="5142770"/>
          </a:xfrm>
          <a:prstGeom prst="rect">
            <a:avLst/>
          </a:prstGeom>
          <a:solidFill>
            <a:srgbClr val="398B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a:defRPr/>
            </a:pPr>
            <a:endParaRPr lang="en-US" sz="1471" dirty="0">
              <a:solidFill>
                <a:srgbClr val="FFFFFF"/>
              </a:solidFill>
              <a:latin typeface="Segoe UI"/>
            </a:endParaRPr>
          </a:p>
        </p:txBody>
      </p:sp>
      <p:sp>
        <p:nvSpPr>
          <p:cNvPr id="5" name="Rectangle 5">
            <a:extLst>
              <a:ext uri="{FF2B5EF4-FFF2-40B4-BE49-F238E27FC236}">
                <a16:creationId xmlns:a16="http://schemas.microsoft.com/office/drawing/2014/main" id="{39C09F62-F091-4275-9C4A-8D2EC8054703}"/>
              </a:ext>
            </a:extLst>
          </p:cNvPr>
          <p:cNvSpPr/>
          <p:nvPr/>
        </p:nvSpPr>
        <p:spPr>
          <a:xfrm>
            <a:off x="1676442" y="1036388"/>
            <a:ext cx="4818283" cy="771301"/>
          </a:xfrm>
          <a:prstGeom prst="rect">
            <a:avLst/>
          </a:prstGeom>
        </p:spPr>
        <p:txBody>
          <a:bodyPr wrap="square">
            <a:spAutoFit/>
          </a:bodyPr>
          <a:lstStyle/>
          <a:p>
            <a:pPr algn="ctr" defTabSz="685845">
              <a:defRPr/>
            </a:pPr>
            <a:r>
              <a:rPr lang="en-US" sz="4412" dirty="0">
                <a:solidFill>
                  <a:srgbClr val="FFFFFF"/>
                </a:solidFill>
                <a:latin typeface="Segoe UI Light"/>
              </a:rPr>
              <a:t>Docker and .NET</a:t>
            </a:r>
          </a:p>
        </p:txBody>
      </p:sp>
      <p:sp>
        <p:nvSpPr>
          <p:cNvPr id="6" name="Rectangle 6">
            <a:extLst>
              <a:ext uri="{FF2B5EF4-FFF2-40B4-BE49-F238E27FC236}">
                <a16:creationId xmlns:a16="http://schemas.microsoft.com/office/drawing/2014/main" id="{84A48847-FC6B-44C0-B8F4-6D26E4133E4A}"/>
              </a:ext>
            </a:extLst>
          </p:cNvPr>
          <p:cNvSpPr/>
          <p:nvPr/>
        </p:nvSpPr>
        <p:spPr>
          <a:xfrm>
            <a:off x="2169592" y="2261541"/>
            <a:ext cx="4145965" cy="1993623"/>
          </a:xfrm>
          <a:prstGeom prst="rect">
            <a:avLst/>
          </a:prstGeom>
        </p:spPr>
        <p:txBody>
          <a:bodyPr wrap="square">
            <a:spAutoFit/>
          </a:bodyPr>
          <a:lstStyle/>
          <a:p>
            <a:pPr marL="336179" indent="-336179" defTabSz="685845">
              <a:buFont typeface="Arial" panose="020B0604020202020204" pitchFamily="34" charset="0"/>
              <a:buChar char="•"/>
              <a:defRPr/>
            </a:pPr>
            <a:r>
              <a:rPr lang="en-US" sz="2059" b="1" dirty="0">
                <a:solidFill>
                  <a:srgbClr val="FFFFFF"/>
                </a:solidFill>
                <a:latin typeface="Segoe UI"/>
                <a:cs typeface="Times New Roman" panose="02020603050405020304" pitchFamily="18" charset="0"/>
              </a:rPr>
              <a:t>.NET Core </a:t>
            </a:r>
            <a:r>
              <a:rPr lang="en-US" sz="2059" dirty="0">
                <a:solidFill>
                  <a:srgbClr val="FFFFFF"/>
                </a:solidFill>
                <a:latin typeface="Segoe UI Light"/>
                <a:cs typeface="Times New Roman" panose="02020603050405020304" pitchFamily="18" charset="0"/>
              </a:rPr>
              <a:t>Docker images</a:t>
            </a:r>
          </a:p>
          <a:p>
            <a:pPr marL="342923" lvl="1" defTabSz="685845">
              <a:defRPr/>
            </a:pPr>
            <a:r>
              <a:rPr lang="en-US" sz="2059" dirty="0">
                <a:solidFill>
                  <a:srgbClr val="FFFFFF"/>
                </a:solidFill>
                <a:latin typeface="Segoe UI Light"/>
                <a:cs typeface="Times New Roman" panose="02020603050405020304" pitchFamily="18" charset="0"/>
              </a:rPr>
              <a:t>   xPlat. (Linux &amp; Windows)</a:t>
            </a:r>
          </a:p>
          <a:p>
            <a:pPr marL="336179" indent="-336179" defTabSz="685845">
              <a:buFont typeface="Arial" panose="020B0604020202020204" pitchFamily="34" charset="0"/>
              <a:buChar char="•"/>
              <a:defRPr/>
            </a:pPr>
            <a:endParaRPr lang="en-US" sz="2059" dirty="0">
              <a:solidFill>
                <a:srgbClr val="FFFFFF"/>
              </a:solidFill>
              <a:latin typeface="Segoe UI Light"/>
              <a:cs typeface="Times New Roman" panose="02020603050405020304" pitchFamily="18" charset="0"/>
            </a:endParaRPr>
          </a:p>
          <a:p>
            <a:pPr marL="336179" indent="-336179" defTabSz="685845">
              <a:buFont typeface="Arial" panose="020B0604020202020204" pitchFamily="34" charset="0"/>
              <a:buChar char="•"/>
              <a:defRPr/>
            </a:pPr>
            <a:r>
              <a:rPr lang="en-US" sz="2059" b="1" dirty="0">
                <a:solidFill>
                  <a:srgbClr val="FFFFFF"/>
                </a:solidFill>
                <a:latin typeface="Segoe UI"/>
                <a:cs typeface="Times New Roman" panose="02020603050405020304" pitchFamily="18" charset="0"/>
              </a:rPr>
              <a:t>.NET Framework </a:t>
            </a:r>
            <a:r>
              <a:rPr lang="en-US" sz="2059" dirty="0">
                <a:solidFill>
                  <a:srgbClr val="FFFFFF"/>
                </a:solidFill>
                <a:latin typeface="Segoe UI Light"/>
                <a:cs typeface="Times New Roman" panose="02020603050405020304" pitchFamily="18" charset="0"/>
              </a:rPr>
              <a:t>images</a:t>
            </a:r>
          </a:p>
          <a:p>
            <a:pPr marL="342923" lvl="1" defTabSz="685845">
              <a:defRPr/>
            </a:pPr>
            <a:r>
              <a:rPr lang="en-US" sz="2059" dirty="0">
                <a:solidFill>
                  <a:srgbClr val="FFFFFF"/>
                </a:solidFill>
                <a:latin typeface="Segoe UI Light"/>
                <a:cs typeface="Times New Roman" panose="02020603050405020304" pitchFamily="18" charset="0"/>
              </a:rPr>
              <a:t>   Windows only</a:t>
            </a:r>
          </a:p>
          <a:p>
            <a:pPr marL="336179" indent="-336179" defTabSz="685845">
              <a:buFont typeface="Arial" panose="020B0604020202020204" pitchFamily="34" charset="0"/>
              <a:buChar char="•"/>
              <a:defRPr/>
            </a:pPr>
            <a:endParaRPr lang="en-US" sz="2059" dirty="0">
              <a:solidFill>
                <a:srgbClr val="FFFFFF"/>
              </a:solidFill>
              <a:latin typeface="Segoe UI Light"/>
              <a:cs typeface="Times New Roman" panose="02020603050405020304" pitchFamily="18" charset="0"/>
            </a:endParaRPr>
          </a:p>
        </p:txBody>
      </p:sp>
      <p:pic>
        <p:nvPicPr>
          <p:cNvPr id="7" name="Picture 2">
            <a:extLst>
              <a:ext uri="{FF2B5EF4-FFF2-40B4-BE49-F238E27FC236}">
                <a16:creationId xmlns:a16="http://schemas.microsoft.com/office/drawing/2014/main" id="{32A91B8F-EEC4-4F94-8098-B6296FA23658}"/>
              </a:ext>
            </a:extLst>
          </p:cNvPr>
          <p:cNvPicPr>
            <a:picLocks noChangeAspect="1"/>
          </p:cNvPicPr>
          <p:nvPr/>
        </p:nvPicPr>
        <p:blipFill>
          <a:blip r:embed="rId2"/>
          <a:stretch>
            <a:fillRect/>
          </a:stretch>
        </p:blipFill>
        <p:spPr>
          <a:xfrm>
            <a:off x="3066016" y="4896749"/>
            <a:ext cx="2276532" cy="987636"/>
          </a:xfrm>
          <a:prstGeom prst="rect">
            <a:avLst/>
          </a:prstGeom>
        </p:spPr>
      </p:pic>
      <p:sp>
        <p:nvSpPr>
          <p:cNvPr id="8" name="Rectangle 1">
            <a:extLst>
              <a:ext uri="{FF2B5EF4-FFF2-40B4-BE49-F238E27FC236}">
                <a16:creationId xmlns:a16="http://schemas.microsoft.com/office/drawing/2014/main" id="{3D5AB217-41E0-4A2E-B18E-40D2D0A71B9D}"/>
              </a:ext>
            </a:extLst>
          </p:cNvPr>
          <p:cNvSpPr/>
          <p:nvPr/>
        </p:nvSpPr>
        <p:spPr>
          <a:xfrm>
            <a:off x="3009991" y="4625197"/>
            <a:ext cx="1575881" cy="296107"/>
          </a:xfrm>
          <a:prstGeom prst="rect">
            <a:avLst/>
          </a:prstGeom>
        </p:spPr>
        <p:txBody>
          <a:bodyPr wrap="none">
            <a:spAutoFit/>
          </a:bodyPr>
          <a:lstStyle/>
          <a:p>
            <a:pPr defTabSz="685845">
              <a:defRPr/>
            </a:pPr>
            <a:r>
              <a:rPr lang="en-US" sz="1324" dirty="0">
                <a:solidFill>
                  <a:srgbClr val="FFFFFF"/>
                </a:solidFill>
                <a:latin typeface="Segoe UI"/>
                <a:cs typeface="Times New Roman" panose="02020603050405020304" pitchFamily="18" charset="0"/>
              </a:rPr>
              <a:t>See at </a:t>
            </a:r>
            <a:r>
              <a:rPr lang="en-US" sz="1324" dirty="0">
                <a:solidFill>
                  <a:srgbClr val="FFFFFF"/>
                </a:solidFill>
                <a:latin typeface="Segoe UI"/>
                <a:cs typeface="Times New Roman" panose="02020603050405020304" pitchFamily="18" charset="0"/>
                <a:hlinkClick r:id="rId3"/>
              </a:rPr>
              <a:t>Docker Hub</a:t>
            </a:r>
            <a:endParaRPr lang="en-US" sz="1324" dirty="0">
              <a:solidFill>
                <a:srgbClr val="505050"/>
              </a:solidFill>
              <a:latin typeface="Segoe UI"/>
            </a:endParaRPr>
          </a:p>
        </p:txBody>
      </p:sp>
      <p:pic>
        <p:nvPicPr>
          <p:cNvPr id="9" name="Picture 4" descr="Image result for docker icon">
            <a:extLst>
              <a:ext uri="{FF2B5EF4-FFF2-40B4-BE49-F238E27FC236}">
                <a16:creationId xmlns:a16="http://schemas.microsoft.com/office/drawing/2014/main" id="{969582D1-6A09-425D-BDB0-295A6C4584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875" y="2030414"/>
            <a:ext cx="3417620" cy="34176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pbs.twimg.com/media/CnSOGGzUIAAaD2N.jpg:large">
            <a:extLst>
              <a:ext uri="{FF2B5EF4-FFF2-40B4-BE49-F238E27FC236}">
                <a16:creationId xmlns:a16="http://schemas.microsoft.com/office/drawing/2014/main" id="{8CD006E2-BD4E-43E2-9B9B-E6B879FEB6F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782" t="2612" r="58311" b="59304"/>
          <a:stretch/>
        </p:blipFill>
        <p:spPr bwMode="auto">
          <a:xfrm>
            <a:off x="7380061" y="2319528"/>
            <a:ext cx="1008478" cy="1008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976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FE4F82A-12DA-4760-92A1-BA651276C370}"/>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2135560" y="1196752"/>
            <a:ext cx="7866042" cy="4302792"/>
          </a:xfrm>
          <a:prstGeom prst="rect">
            <a:avLst/>
          </a:prstGeom>
        </p:spPr>
      </p:pic>
    </p:spTree>
    <p:extLst>
      <p:ext uri="{BB962C8B-B14F-4D97-AF65-F5344CB8AC3E}">
        <p14:creationId xmlns:p14="http://schemas.microsoft.com/office/powerpoint/2010/main" val="323329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E75BC9-E9C0-462F-A02A-A1A444E281DC}"/>
              </a:ext>
            </a:extLst>
          </p:cNvPr>
          <p:cNvSpPr/>
          <p:nvPr/>
        </p:nvSpPr>
        <p:spPr>
          <a:xfrm>
            <a:off x="2013718" y="1026028"/>
            <a:ext cx="8419292" cy="553998"/>
          </a:xfrm>
          <a:prstGeom prst="rect">
            <a:avLst/>
          </a:prstGeom>
        </p:spPr>
        <p:txBody>
          <a:bodyPr wrap="none">
            <a:spAutoFit/>
          </a:bodyPr>
          <a:lstStyle/>
          <a:p>
            <a:pPr defTabSz="685739">
              <a:defRPr/>
            </a:pPr>
            <a:r>
              <a:rPr lang="en-US" sz="3000" kern="0" dirty="0">
                <a:solidFill>
                  <a:sysClr val="windowText" lastClr="000000"/>
                </a:solidFill>
                <a:latin typeface="Segoe UI Light" panose="020B0502040204020203" pitchFamily="34" charset="0"/>
                <a:cs typeface="Segoe UI Light" panose="020B0502040204020203" pitchFamily="34" charset="0"/>
              </a:rPr>
              <a:t>Inner-Loop development workflow for Docker apps</a:t>
            </a:r>
          </a:p>
        </p:txBody>
      </p:sp>
      <p:sp>
        <p:nvSpPr>
          <p:cNvPr id="5" name="Right Arrow 5">
            <a:extLst>
              <a:ext uri="{FF2B5EF4-FFF2-40B4-BE49-F238E27FC236}">
                <a16:creationId xmlns:a16="http://schemas.microsoft.com/office/drawing/2014/main" id="{BA4261D0-981A-489B-A4FB-EAE32ED0A49D}"/>
              </a:ext>
            </a:extLst>
          </p:cNvPr>
          <p:cNvSpPr/>
          <p:nvPr/>
        </p:nvSpPr>
        <p:spPr>
          <a:xfrm>
            <a:off x="2983238" y="2016848"/>
            <a:ext cx="6331694" cy="70792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68533" tIns="68533" rIns="68533" bIns="68533" numCol="1" spcCol="0" rtlCol="0" fromWordArt="0" anchor="b" anchorCtr="0" forceAA="0" compatLnSpc="1">
            <a:prstTxWarp prst="textNoShape">
              <a:avLst/>
            </a:prstTxWarp>
            <a:noAutofit/>
          </a:bodyPr>
          <a:lstStyle/>
          <a:p>
            <a:pPr algn="r" defTabSz="672229">
              <a:defRPr/>
            </a:pPr>
            <a:endParaRPr lang="en-US" sz="825" kern="0" dirty="0" err="1">
              <a:solidFill>
                <a:sysClr val="windowText" lastClr="000000"/>
              </a:solidFill>
              <a:latin typeface="Segoe UI"/>
            </a:endParaRPr>
          </a:p>
        </p:txBody>
      </p:sp>
      <p:sp>
        <p:nvSpPr>
          <p:cNvPr id="6" name="Rounded Rectangle 11">
            <a:extLst>
              <a:ext uri="{FF2B5EF4-FFF2-40B4-BE49-F238E27FC236}">
                <a16:creationId xmlns:a16="http://schemas.microsoft.com/office/drawing/2014/main" id="{B447150D-1FCB-4F0F-983D-4EF359744FFC}"/>
              </a:ext>
            </a:extLst>
          </p:cNvPr>
          <p:cNvSpPr/>
          <p:nvPr/>
        </p:nvSpPr>
        <p:spPr>
          <a:xfrm>
            <a:off x="2063053" y="1827491"/>
            <a:ext cx="1112616" cy="1108728"/>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8533" tIns="68533" rIns="68533" bIns="68533" numCol="1" spcCol="0" rtlCol="0" fromWordArt="0" anchor="b" anchorCtr="0" forceAA="0" compatLnSpc="1">
            <a:prstTxWarp prst="textNoShape">
              <a:avLst/>
            </a:prstTxWarp>
            <a:noAutofit/>
          </a:bodyPr>
          <a:lstStyle/>
          <a:p>
            <a:pPr algn="r" defTabSz="672229">
              <a:defRPr/>
            </a:pPr>
            <a:endParaRPr lang="en-US" sz="825" kern="0" dirty="0" err="1">
              <a:solidFill>
                <a:sysClr val="windowText" lastClr="000000"/>
              </a:solidFill>
              <a:latin typeface="Segoe UI"/>
            </a:endParaRPr>
          </a:p>
        </p:txBody>
      </p:sp>
      <p:sp>
        <p:nvSpPr>
          <p:cNvPr id="7" name="Rounded Rectangle 12">
            <a:extLst>
              <a:ext uri="{FF2B5EF4-FFF2-40B4-BE49-F238E27FC236}">
                <a16:creationId xmlns:a16="http://schemas.microsoft.com/office/drawing/2014/main" id="{0F312785-0F2D-432F-BEBD-45A4F5D46D36}"/>
              </a:ext>
            </a:extLst>
          </p:cNvPr>
          <p:cNvSpPr/>
          <p:nvPr/>
        </p:nvSpPr>
        <p:spPr>
          <a:xfrm>
            <a:off x="3389722" y="1827491"/>
            <a:ext cx="1112616" cy="1108728"/>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8533" tIns="68533" rIns="68533" bIns="68533" numCol="1" spcCol="0" rtlCol="0" fromWordArt="0" anchor="b" anchorCtr="0" forceAA="0" compatLnSpc="1">
            <a:prstTxWarp prst="textNoShape">
              <a:avLst/>
            </a:prstTxWarp>
            <a:noAutofit/>
          </a:bodyPr>
          <a:lstStyle/>
          <a:p>
            <a:pPr algn="r" defTabSz="672229">
              <a:defRPr/>
            </a:pPr>
            <a:endParaRPr lang="en-US" sz="825" kern="0" dirty="0" err="1">
              <a:solidFill>
                <a:sysClr val="windowText" lastClr="000000"/>
              </a:solidFill>
              <a:latin typeface="Segoe UI"/>
            </a:endParaRPr>
          </a:p>
        </p:txBody>
      </p:sp>
      <p:sp>
        <p:nvSpPr>
          <p:cNvPr id="8" name="Rounded Rectangle 12">
            <a:extLst>
              <a:ext uri="{FF2B5EF4-FFF2-40B4-BE49-F238E27FC236}">
                <a16:creationId xmlns:a16="http://schemas.microsoft.com/office/drawing/2014/main" id="{37119CB7-1E64-4C23-B71C-98519B22EB60}"/>
              </a:ext>
            </a:extLst>
          </p:cNvPr>
          <p:cNvSpPr/>
          <p:nvPr/>
        </p:nvSpPr>
        <p:spPr>
          <a:xfrm>
            <a:off x="4751704" y="1826245"/>
            <a:ext cx="1112616" cy="1108728"/>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8533" tIns="68533" rIns="68533" bIns="68533" numCol="1" spcCol="0" rtlCol="0" fromWordArt="0" anchor="b" anchorCtr="0" forceAA="0" compatLnSpc="1">
            <a:prstTxWarp prst="textNoShape">
              <a:avLst/>
            </a:prstTxWarp>
            <a:noAutofit/>
          </a:bodyPr>
          <a:lstStyle/>
          <a:p>
            <a:pPr algn="r" defTabSz="672229">
              <a:defRPr/>
            </a:pPr>
            <a:endParaRPr lang="en-US" sz="825" kern="0" dirty="0" err="1">
              <a:solidFill>
                <a:sysClr val="windowText" lastClr="000000"/>
              </a:solidFill>
              <a:latin typeface="Segoe UI"/>
            </a:endParaRPr>
          </a:p>
        </p:txBody>
      </p:sp>
      <p:sp>
        <p:nvSpPr>
          <p:cNvPr id="9" name="TextBox 31">
            <a:extLst>
              <a:ext uri="{FF2B5EF4-FFF2-40B4-BE49-F238E27FC236}">
                <a16:creationId xmlns:a16="http://schemas.microsoft.com/office/drawing/2014/main" id="{C77B8B7C-34BD-4A5A-9CC8-A03B38EECCB9}"/>
              </a:ext>
            </a:extLst>
          </p:cNvPr>
          <p:cNvSpPr txBox="1"/>
          <p:nvPr/>
        </p:nvSpPr>
        <p:spPr>
          <a:xfrm>
            <a:off x="3496814" y="2032255"/>
            <a:ext cx="976199" cy="292650"/>
          </a:xfrm>
          <a:prstGeom prst="rect">
            <a:avLst/>
          </a:prstGeom>
        </p:spPr>
        <p:txBody>
          <a:bodyPr vert="horz" wrap="square" lIns="68533" tIns="68533" rIns="68533" bIns="68533" rtlCol="0" anchor="t">
            <a:noAutofit/>
          </a:bodyPr>
          <a:lstStyle/>
          <a:p>
            <a:pPr marL="174888" indent="-174888" algn="ctr" defTabSz="672229">
              <a:defRPr/>
            </a:pPr>
            <a:r>
              <a:rPr lang="en-US" sz="1200" kern="0" dirty="0">
                <a:solidFill>
                  <a:prstClr val="white"/>
                </a:solidFill>
                <a:latin typeface="Segoe UI" panose="020B0502040204020203" pitchFamily="34" charset="0"/>
                <a:ea typeface="Segoe UI" panose="020B0502040204020203" pitchFamily="34" charset="0"/>
                <a:cs typeface="Segoe UI" panose="020B0502040204020203" pitchFamily="34" charset="0"/>
              </a:rPr>
              <a:t>Write </a:t>
            </a:r>
          </a:p>
          <a:p>
            <a:pPr marL="174888" indent="-174888" algn="ctr" defTabSz="672229">
              <a:defRPr/>
            </a:pPr>
            <a:r>
              <a:rPr lang="en-US" sz="1200" kern="0" dirty="0">
                <a:solidFill>
                  <a:prstClr val="white"/>
                </a:solidFill>
                <a:latin typeface="Segoe UI" panose="020B0502040204020203" pitchFamily="34" charset="0"/>
                <a:ea typeface="Segoe UI" panose="020B0502040204020203" pitchFamily="34" charset="0"/>
                <a:cs typeface="Segoe UI" panose="020B0502040204020203" pitchFamily="34" charset="0"/>
              </a:rPr>
              <a:t>Dockerfile/s</a:t>
            </a:r>
          </a:p>
        </p:txBody>
      </p:sp>
      <p:sp>
        <p:nvSpPr>
          <p:cNvPr id="10" name="TextBox 32">
            <a:extLst>
              <a:ext uri="{FF2B5EF4-FFF2-40B4-BE49-F238E27FC236}">
                <a16:creationId xmlns:a16="http://schemas.microsoft.com/office/drawing/2014/main" id="{B1BF9364-0009-4B3C-AB9C-9368FF392FB3}"/>
              </a:ext>
            </a:extLst>
          </p:cNvPr>
          <p:cNvSpPr txBox="1"/>
          <p:nvPr/>
        </p:nvSpPr>
        <p:spPr>
          <a:xfrm>
            <a:off x="4845032" y="2000537"/>
            <a:ext cx="1040485" cy="674305"/>
          </a:xfrm>
          <a:prstGeom prst="rect">
            <a:avLst/>
          </a:prstGeom>
        </p:spPr>
        <p:txBody>
          <a:bodyPr vert="horz" wrap="square" lIns="68533" tIns="68533" rIns="68533" bIns="68533" rtlCol="0" anchor="t">
            <a:noAutofit/>
          </a:bodyPr>
          <a:lstStyle/>
          <a:p>
            <a:pPr marL="174888" indent="-174888" defTabSz="672229">
              <a:defRPr/>
            </a:pPr>
            <a:endParaRPr lang="en-US" sz="1200" kern="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1" name="Straight Arrow Connector 41">
            <a:extLst>
              <a:ext uri="{FF2B5EF4-FFF2-40B4-BE49-F238E27FC236}">
                <a16:creationId xmlns:a16="http://schemas.microsoft.com/office/drawing/2014/main" id="{C3ADEB30-C97B-4EA5-A4A5-7961E4167A53}"/>
              </a:ext>
            </a:extLst>
          </p:cNvPr>
          <p:cNvCxnSpPr>
            <a:stCxn id="14" idx="0"/>
            <a:endCxn id="66" idx="2"/>
          </p:cNvCxnSpPr>
          <p:nvPr/>
        </p:nvCxnSpPr>
        <p:spPr>
          <a:xfrm flipV="1">
            <a:off x="5335060" y="3098360"/>
            <a:ext cx="451" cy="342077"/>
          </a:xfrm>
          <a:prstGeom prst="straightConnector1">
            <a:avLst/>
          </a:prstGeom>
          <a:ln w="12700">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12" name="Group 93">
            <a:extLst>
              <a:ext uri="{FF2B5EF4-FFF2-40B4-BE49-F238E27FC236}">
                <a16:creationId xmlns:a16="http://schemas.microsoft.com/office/drawing/2014/main" id="{55B0CE66-2C63-43BD-BD84-C9825942C916}"/>
              </a:ext>
            </a:extLst>
          </p:cNvPr>
          <p:cNvGrpSpPr/>
          <p:nvPr/>
        </p:nvGrpSpPr>
        <p:grpSpPr>
          <a:xfrm>
            <a:off x="4872297" y="3440439"/>
            <a:ext cx="921868" cy="1173585"/>
            <a:chOff x="4327271" y="3607307"/>
            <a:chExt cx="1229331" cy="1565002"/>
          </a:xfrm>
        </p:grpSpPr>
        <p:sp>
          <p:nvSpPr>
            <p:cNvPr id="13" name="Rectangle 38">
              <a:extLst>
                <a:ext uri="{FF2B5EF4-FFF2-40B4-BE49-F238E27FC236}">
                  <a16:creationId xmlns:a16="http://schemas.microsoft.com/office/drawing/2014/main" id="{D192C956-36F2-47AF-9FB1-747F57E757AF}"/>
                </a:ext>
              </a:extLst>
            </p:cNvPr>
            <p:cNvSpPr/>
            <p:nvPr/>
          </p:nvSpPr>
          <p:spPr>
            <a:xfrm>
              <a:off x="4327271" y="4371977"/>
              <a:ext cx="1229331" cy="800332"/>
            </a:xfrm>
            <a:prstGeom prst="rect">
              <a:avLst/>
            </a:prstGeom>
          </p:spPr>
          <p:txBody>
            <a:bodyPr wrap="square">
              <a:spAutoFit/>
            </a:bodyPr>
            <a:lstStyle/>
            <a:p>
              <a:pPr algn="ctr" defTabSz="685739">
                <a:defRPr/>
              </a:pPr>
              <a:r>
                <a:rPr lang="en-US" sz="825"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Remote</a:t>
              </a:r>
            </a:p>
            <a:p>
              <a:pPr algn="ctr" defTabSz="685739">
                <a:defRPr/>
              </a:pPr>
              <a:r>
                <a:rPr lang="en-US" sz="825"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Docker Registry</a:t>
              </a:r>
            </a:p>
            <a:p>
              <a:pPr algn="ctr" defTabSz="685739">
                <a:defRPr/>
              </a:pPr>
              <a:r>
                <a:rPr lang="en-US" sz="825"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(i.e. Docker Hub)</a:t>
              </a:r>
            </a:p>
          </p:txBody>
        </p:sp>
        <p:pic>
          <p:nvPicPr>
            <p:cNvPr id="14" name="Picture 2" descr="Image result for Docker Registry icon">
              <a:extLst>
                <a:ext uri="{FF2B5EF4-FFF2-40B4-BE49-F238E27FC236}">
                  <a16:creationId xmlns:a16="http://schemas.microsoft.com/office/drawing/2014/main" id="{82521B9C-6855-49C3-BE8C-FAE339767832}"/>
                </a:ext>
              </a:extLst>
            </p:cNvPr>
            <p:cNvPicPr>
              <a:picLocks noChangeAspect="1" noChangeArrowheads="1"/>
            </p:cNvPicPr>
            <p:nvPr/>
          </p:nvPicPr>
          <p:blipFill rotWithShape="1">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l="12890" t="6591" r="11216" b="5663"/>
            <a:stretch/>
          </p:blipFill>
          <p:spPr bwMode="auto">
            <a:xfrm>
              <a:off x="4439564" y="3607307"/>
              <a:ext cx="1009622" cy="940841"/>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57">
            <a:extLst>
              <a:ext uri="{FF2B5EF4-FFF2-40B4-BE49-F238E27FC236}">
                <a16:creationId xmlns:a16="http://schemas.microsoft.com/office/drawing/2014/main" id="{9022E70E-EFE8-4B86-B5CC-7DD897DD1E85}"/>
              </a:ext>
            </a:extLst>
          </p:cNvPr>
          <p:cNvPicPr>
            <a:picLocks noChangeAspect="1"/>
          </p:cNvPicPr>
          <p:nvPr/>
        </p:nvPicPr>
        <p:blipFill>
          <a:blip r:embed="rId4">
            <a:duotone>
              <a:prstClr val="black"/>
              <a:schemeClr val="tx2">
                <a:tint val="45000"/>
                <a:satMod val="400000"/>
              </a:schemeClr>
            </a:duotone>
          </a:blip>
          <a:stretch>
            <a:fillRect/>
          </a:stretch>
        </p:blipFill>
        <p:spPr>
          <a:xfrm>
            <a:off x="2864352" y="2627709"/>
            <a:ext cx="254114" cy="265004"/>
          </a:xfrm>
          <a:prstGeom prst="rect">
            <a:avLst/>
          </a:prstGeom>
        </p:spPr>
      </p:pic>
      <p:sp>
        <p:nvSpPr>
          <p:cNvPr id="16" name="TextBox 59">
            <a:extLst>
              <a:ext uri="{FF2B5EF4-FFF2-40B4-BE49-F238E27FC236}">
                <a16:creationId xmlns:a16="http://schemas.microsoft.com/office/drawing/2014/main" id="{3EC5F953-02BA-4ACC-8A3C-B5EEEEEE0871}"/>
              </a:ext>
            </a:extLst>
          </p:cNvPr>
          <p:cNvSpPr txBox="1"/>
          <p:nvPr/>
        </p:nvSpPr>
        <p:spPr>
          <a:xfrm>
            <a:off x="2257987" y="1811768"/>
            <a:ext cx="725253" cy="292928"/>
          </a:xfrm>
          <a:prstGeom prst="rect">
            <a:avLst/>
          </a:prstGeom>
        </p:spPr>
        <p:txBody>
          <a:bodyPr vert="horz" wrap="square" lIns="68533" tIns="68533" rIns="68533" bIns="68533" rtlCol="0" anchor="t">
            <a:noAutofit/>
          </a:bodyPr>
          <a:lstStyle/>
          <a:p>
            <a:pPr marL="174888" indent="-174888" algn="ctr" defTabSz="672229">
              <a:defRPr/>
            </a:pPr>
            <a:r>
              <a:rPr lang="en-US" sz="1500"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1.</a:t>
            </a:r>
          </a:p>
        </p:txBody>
      </p:sp>
      <p:sp>
        <p:nvSpPr>
          <p:cNvPr id="17" name="TextBox 60">
            <a:extLst>
              <a:ext uri="{FF2B5EF4-FFF2-40B4-BE49-F238E27FC236}">
                <a16:creationId xmlns:a16="http://schemas.microsoft.com/office/drawing/2014/main" id="{7FAD026A-DA31-4AB8-851D-8F65CEEB4CA1}"/>
              </a:ext>
            </a:extLst>
          </p:cNvPr>
          <p:cNvSpPr txBox="1"/>
          <p:nvPr/>
        </p:nvSpPr>
        <p:spPr>
          <a:xfrm>
            <a:off x="3594188" y="1788138"/>
            <a:ext cx="725253" cy="292928"/>
          </a:xfrm>
          <a:prstGeom prst="rect">
            <a:avLst/>
          </a:prstGeom>
        </p:spPr>
        <p:txBody>
          <a:bodyPr vert="horz" wrap="square" lIns="68533" tIns="68533" rIns="68533" bIns="68533" rtlCol="0" anchor="t">
            <a:noAutofit/>
          </a:bodyPr>
          <a:lstStyle/>
          <a:p>
            <a:pPr marL="174888" indent="-174888" algn="ctr" defTabSz="672229">
              <a:defRPr/>
            </a:pPr>
            <a:r>
              <a:rPr lang="en-US" sz="1500"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2.</a:t>
            </a:r>
          </a:p>
        </p:txBody>
      </p:sp>
      <p:sp>
        <p:nvSpPr>
          <p:cNvPr id="18" name="TextBox 63">
            <a:extLst>
              <a:ext uri="{FF2B5EF4-FFF2-40B4-BE49-F238E27FC236}">
                <a16:creationId xmlns:a16="http://schemas.microsoft.com/office/drawing/2014/main" id="{ED2E567A-A274-4EDE-8E10-A701108C6E86}"/>
              </a:ext>
            </a:extLst>
          </p:cNvPr>
          <p:cNvSpPr txBox="1"/>
          <p:nvPr/>
        </p:nvSpPr>
        <p:spPr>
          <a:xfrm>
            <a:off x="2212796" y="2140441"/>
            <a:ext cx="847395" cy="448432"/>
          </a:xfrm>
          <a:prstGeom prst="rect">
            <a:avLst/>
          </a:prstGeom>
        </p:spPr>
        <p:txBody>
          <a:bodyPr vert="horz" wrap="square" lIns="68533" tIns="68533" rIns="68533" bIns="68533" rtlCol="0" anchor="t">
            <a:noAutofit/>
          </a:bodyPr>
          <a:lstStyle/>
          <a:p>
            <a:pPr marL="174888" indent="-174888" algn="ctr" defTabSz="672229">
              <a:defRPr/>
            </a:pPr>
            <a:endParaRPr lang="en-US" sz="1200" kern="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19" name="Rectangle 65">
            <a:extLst>
              <a:ext uri="{FF2B5EF4-FFF2-40B4-BE49-F238E27FC236}">
                <a16:creationId xmlns:a16="http://schemas.microsoft.com/office/drawing/2014/main" id="{9DF822CB-C771-4FB0-B818-8D3B08DDFE7E}"/>
              </a:ext>
            </a:extLst>
          </p:cNvPr>
          <p:cNvSpPr/>
          <p:nvPr/>
        </p:nvSpPr>
        <p:spPr>
          <a:xfrm>
            <a:off x="2225664" y="2151553"/>
            <a:ext cx="787396" cy="461665"/>
          </a:xfrm>
          <a:prstGeom prst="rect">
            <a:avLst/>
          </a:prstGeom>
        </p:spPr>
        <p:txBody>
          <a:bodyPr wrap="none">
            <a:spAutoFit/>
          </a:bodyPr>
          <a:lstStyle/>
          <a:p>
            <a:pPr marL="174888" indent="-174888" algn="ctr" defTabSz="672229">
              <a:defRPr/>
            </a:pPr>
            <a:r>
              <a:rPr lang="en-US" sz="1200" kern="0" dirty="0">
                <a:solidFill>
                  <a:prstClr val="white"/>
                </a:solidFill>
                <a:latin typeface="Segoe UI" panose="020B0502040204020203" pitchFamily="34" charset="0"/>
                <a:ea typeface="Segoe UI" panose="020B0502040204020203" pitchFamily="34" charset="0"/>
                <a:cs typeface="Segoe UI" panose="020B0502040204020203" pitchFamily="34" charset="0"/>
              </a:rPr>
              <a:t>Code </a:t>
            </a:r>
          </a:p>
          <a:p>
            <a:pPr marL="174888" indent="-174888" algn="ctr" defTabSz="672229">
              <a:defRPr/>
            </a:pPr>
            <a:r>
              <a:rPr lang="en-US" sz="1200" kern="0" dirty="0">
                <a:solidFill>
                  <a:prstClr val="white"/>
                </a:solidFill>
                <a:latin typeface="Segoe UI" panose="020B0502040204020203" pitchFamily="34" charset="0"/>
                <a:ea typeface="Segoe UI" panose="020B0502040204020203" pitchFamily="34" charset="0"/>
                <a:cs typeface="Segoe UI" panose="020B0502040204020203" pitchFamily="34" charset="0"/>
              </a:rPr>
              <a:t>your app</a:t>
            </a:r>
          </a:p>
        </p:txBody>
      </p:sp>
      <p:pic>
        <p:nvPicPr>
          <p:cNvPr id="20" name="Picture 72">
            <a:extLst>
              <a:ext uri="{FF2B5EF4-FFF2-40B4-BE49-F238E27FC236}">
                <a16:creationId xmlns:a16="http://schemas.microsoft.com/office/drawing/2014/main" id="{EB4FCF08-CB55-416A-9CF1-EF0A4E2DB288}"/>
              </a:ext>
            </a:extLst>
          </p:cNvPr>
          <p:cNvPicPr>
            <a:picLocks noChangeAspect="1"/>
          </p:cNvPicPr>
          <p:nvPr/>
        </p:nvPicPr>
        <p:blipFill>
          <a:blip r:embed="rId5"/>
          <a:stretch>
            <a:fillRect/>
          </a:stretch>
        </p:blipFill>
        <p:spPr>
          <a:xfrm>
            <a:off x="4199057" y="2585173"/>
            <a:ext cx="254281" cy="265004"/>
          </a:xfrm>
          <a:prstGeom prst="rect">
            <a:avLst/>
          </a:prstGeom>
        </p:spPr>
      </p:pic>
      <p:sp>
        <p:nvSpPr>
          <p:cNvPr id="21" name="Rectangle 77">
            <a:extLst>
              <a:ext uri="{FF2B5EF4-FFF2-40B4-BE49-F238E27FC236}">
                <a16:creationId xmlns:a16="http://schemas.microsoft.com/office/drawing/2014/main" id="{327C2D46-67E3-4BFD-BD0D-4F3D1D4CD42F}"/>
              </a:ext>
            </a:extLst>
          </p:cNvPr>
          <p:cNvSpPr/>
          <p:nvPr/>
        </p:nvSpPr>
        <p:spPr>
          <a:xfrm>
            <a:off x="4743859" y="2075584"/>
            <a:ext cx="1101946" cy="830997"/>
          </a:xfrm>
          <a:prstGeom prst="rect">
            <a:avLst/>
          </a:prstGeom>
        </p:spPr>
        <p:txBody>
          <a:bodyPr wrap="square">
            <a:spAutoFit/>
          </a:bodyPr>
          <a:lstStyle/>
          <a:p>
            <a:pPr algn="ctr" defTabSz="685739">
              <a:defRPr/>
            </a:pPr>
            <a:r>
              <a:rPr lang="en-US" sz="1200" kern="0" dirty="0">
                <a:solidFill>
                  <a:prstClr val="white"/>
                </a:solidFill>
                <a:latin typeface="Segoe UI" panose="020B0502040204020203" pitchFamily="34" charset="0"/>
                <a:cs typeface="Segoe UI" panose="020B0502040204020203" pitchFamily="34" charset="0"/>
              </a:rPr>
              <a:t>Create Images defined at Dockerfile/s</a:t>
            </a:r>
          </a:p>
        </p:txBody>
      </p:sp>
      <p:sp>
        <p:nvSpPr>
          <p:cNvPr id="22" name="TextBox 80">
            <a:extLst>
              <a:ext uri="{FF2B5EF4-FFF2-40B4-BE49-F238E27FC236}">
                <a16:creationId xmlns:a16="http://schemas.microsoft.com/office/drawing/2014/main" id="{4484A643-EA14-4EDB-98BB-8A0DDF40A428}"/>
              </a:ext>
            </a:extLst>
          </p:cNvPr>
          <p:cNvSpPr txBox="1"/>
          <p:nvPr/>
        </p:nvSpPr>
        <p:spPr>
          <a:xfrm>
            <a:off x="4959552" y="1775112"/>
            <a:ext cx="725253" cy="292928"/>
          </a:xfrm>
          <a:prstGeom prst="rect">
            <a:avLst/>
          </a:prstGeom>
        </p:spPr>
        <p:txBody>
          <a:bodyPr vert="horz" wrap="square" lIns="68533" tIns="68533" rIns="68533" bIns="68533" rtlCol="0" anchor="t">
            <a:noAutofit/>
          </a:bodyPr>
          <a:lstStyle/>
          <a:p>
            <a:pPr marL="174888" indent="-174888" algn="ctr" defTabSz="672229">
              <a:defRPr/>
            </a:pPr>
            <a:r>
              <a:rPr lang="en-US" sz="1500"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3.</a:t>
            </a:r>
          </a:p>
        </p:txBody>
      </p:sp>
      <p:pic>
        <p:nvPicPr>
          <p:cNvPr id="23" name="Picture 45">
            <a:extLst>
              <a:ext uri="{FF2B5EF4-FFF2-40B4-BE49-F238E27FC236}">
                <a16:creationId xmlns:a16="http://schemas.microsoft.com/office/drawing/2014/main" id="{C18403A8-A5C4-4B2A-88B7-27E1EFB8D5C5}"/>
              </a:ext>
            </a:extLst>
          </p:cNvPr>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7464" t="16469" r="7295" b="21721"/>
          <a:stretch/>
        </p:blipFill>
        <p:spPr>
          <a:xfrm>
            <a:off x="9391420" y="4426052"/>
            <a:ext cx="323878" cy="234851"/>
          </a:xfrm>
          <a:prstGeom prst="rect">
            <a:avLst/>
          </a:prstGeom>
        </p:spPr>
      </p:pic>
      <p:sp>
        <p:nvSpPr>
          <p:cNvPr id="24" name="Rounded Rectangle 12">
            <a:extLst>
              <a:ext uri="{FF2B5EF4-FFF2-40B4-BE49-F238E27FC236}">
                <a16:creationId xmlns:a16="http://schemas.microsoft.com/office/drawing/2014/main" id="{BA5FA92B-E5CA-451C-B059-1A24687057A5}"/>
              </a:ext>
            </a:extLst>
          </p:cNvPr>
          <p:cNvSpPr/>
          <p:nvPr/>
        </p:nvSpPr>
        <p:spPr>
          <a:xfrm>
            <a:off x="7418941" y="1824684"/>
            <a:ext cx="1112616" cy="1108728"/>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8533" tIns="68533" rIns="68533" bIns="68533" numCol="1" spcCol="0" rtlCol="0" fromWordArt="0" anchor="b" anchorCtr="0" forceAA="0" compatLnSpc="1">
            <a:prstTxWarp prst="textNoShape">
              <a:avLst/>
            </a:prstTxWarp>
            <a:noAutofit/>
          </a:bodyPr>
          <a:lstStyle/>
          <a:p>
            <a:pPr algn="r" defTabSz="672229">
              <a:defRPr/>
            </a:pPr>
            <a:endParaRPr lang="en-US" sz="825" kern="0" dirty="0" err="1">
              <a:solidFill>
                <a:sysClr val="windowText" lastClr="000000"/>
              </a:solidFill>
              <a:latin typeface="Segoe UI"/>
            </a:endParaRPr>
          </a:p>
        </p:txBody>
      </p:sp>
      <p:sp>
        <p:nvSpPr>
          <p:cNvPr id="25" name="TextBox 102">
            <a:extLst>
              <a:ext uri="{FF2B5EF4-FFF2-40B4-BE49-F238E27FC236}">
                <a16:creationId xmlns:a16="http://schemas.microsoft.com/office/drawing/2014/main" id="{15325EAE-46AF-441F-85B0-D2B55E1E4701}"/>
              </a:ext>
            </a:extLst>
          </p:cNvPr>
          <p:cNvSpPr txBox="1"/>
          <p:nvPr/>
        </p:nvSpPr>
        <p:spPr>
          <a:xfrm>
            <a:off x="7512270" y="1998977"/>
            <a:ext cx="1040485" cy="674305"/>
          </a:xfrm>
          <a:prstGeom prst="rect">
            <a:avLst/>
          </a:prstGeom>
        </p:spPr>
        <p:txBody>
          <a:bodyPr vert="horz" wrap="square" lIns="68533" tIns="68533" rIns="68533" bIns="68533" rtlCol="0" anchor="t">
            <a:noAutofit/>
          </a:bodyPr>
          <a:lstStyle/>
          <a:p>
            <a:pPr marL="174888" indent="-174888" defTabSz="672229">
              <a:defRPr/>
            </a:pPr>
            <a:endParaRPr lang="en-US" sz="1200" kern="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26" name="Rectangle 103">
            <a:extLst>
              <a:ext uri="{FF2B5EF4-FFF2-40B4-BE49-F238E27FC236}">
                <a16:creationId xmlns:a16="http://schemas.microsoft.com/office/drawing/2014/main" id="{67B5A8F7-BDEC-40F4-8CD0-B7D66E3B7512}"/>
              </a:ext>
            </a:extLst>
          </p:cNvPr>
          <p:cNvSpPr/>
          <p:nvPr/>
        </p:nvSpPr>
        <p:spPr>
          <a:xfrm>
            <a:off x="7422992" y="1985610"/>
            <a:ext cx="1106938" cy="830997"/>
          </a:xfrm>
          <a:prstGeom prst="rect">
            <a:avLst/>
          </a:prstGeom>
        </p:spPr>
        <p:txBody>
          <a:bodyPr wrap="square">
            <a:spAutoFit/>
          </a:bodyPr>
          <a:lstStyle/>
          <a:p>
            <a:pPr algn="ctr" defTabSz="685739">
              <a:defRPr/>
            </a:pPr>
            <a:r>
              <a:rPr lang="en-US" sz="1200" kern="0" dirty="0">
                <a:solidFill>
                  <a:prstClr val="white"/>
                </a:solidFill>
                <a:latin typeface="Segoe UI" panose="020B0502040204020203" pitchFamily="34" charset="0"/>
                <a:cs typeface="Segoe UI" panose="020B0502040204020203" pitchFamily="34" charset="0"/>
              </a:rPr>
              <a:t>Run Containers / Compose app</a:t>
            </a:r>
          </a:p>
        </p:txBody>
      </p:sp>
      <p:sp>
        <p:nvSpPr>
          <p:cNvPr id="27" name="TextBox 104">
            <a:extLst>
              <a:ext uri="{FF2B5EF4-FFF2-40B4-BE49-F238E27FC236}">
                <a16:creationId xmlns:a16="http://schemas.microsoft.com/office/drawing/2014/main" id="{40317A7B-EA32-44E2-848B-4A828ECF08E6}"/>
              </a:ext>
            </a:extLst>
          </p:cNvPr>
          <p:cNvSpPr txBox="1"/>
          <p:nvPr/>
        </p:nvSpPr>
        <p:spPr>
          <a:xfrm>
            <a:off x="7626790" y="1773552"/>
            <a:ext cx="725253" cy="292928"/>
          </a:xfrm>
          <a:prstGeom prst="rect">
            <a:avLst/>
          </a:prstGeom>
        </p:spPr>
        <p:txBody>
          <a:bodyPr vert="horz" wrap="square" lIns="68533" tIns="68533" rIns="68533" bIns="68533" rtlCol="0" anchor="t">
            <a:noAutofit/>
          </a:bodyPr>
          <a:lstStyle/>
          <a:p>
            <a:pPr marL="174888" indent="-174888" algn="ctr" defTabSz="672229">
              <a:defRPr/>
            </a:pPr>
            <a:r>
              <a:rPr lang="en-US" sz="1500"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5.</a:t>
            </a:r>
          </a:p>
        </p:txBody>
      </p:sp>
      <p:sp>
        <p:nvSpPr>
          <p:cNvPr id="28" name="Rectangle 105">
            <a:extLst>
              <a:ext uri="{FF2B5EF4-FFF2-40B4-BE49-F238E27FC236}">
                <a16:creationId xmlns:a16="http://schemas.microsoft.com/office/drawing/2014/main" id="{053707EA-7B9B-41AD-BF3F-0265CBF5ED5D}"/>
              </a:ext>
            </a:extLst>
          </p:cNvPr>
          <p:cNvSpPr/>
          <p:nvPr/>
        </p:nvSpPr>
        <p:spPr>
          <a:xfrm>
            <a:off x="7374919" y="3078716"/>
            <a:ext cx="1228995" cy="357918"/>
          </a:xfrm>
          <a:prstGeom prst="rect">
            <a:avLst/>
          </a:prstGeom>
        </p:spPr>
        <p:txBody>
          <a:bodyPr wrap="square">
            <a:spAutoFit/>
          </a:bodyPr>
          <a:lstStyle/>
          <a:p>
            <a:pPr algn="ctr" defTabSz="685739">
              <a:defRPr/>
            </a:pPr>
            <a:r>
              <a:rPr lang="en-US" sz="863" kern="0" dirty="0">
                <a:solidFill>
                  <a:sysClr val="windowText" lastClr="000000"/>
                </a:solidFill>
                <a:latin typeface="Consolas" panose="020B0609020204030204" pitchFamily="49" charset="0"/>
              </a:rPr>
              <a:t>docker run /</a:t>
            </a:r>
          </a:p>
          <a:p>
            <a:pPr algn="ctr" defTabSz="685739">
              <a:defRPr/>
            </a:pPr>
            <a:r>
              <a:rPr lang="en-US" sz="863" kern="0" dirty="0">
                <a:solidFill>
                  <a:sysClr val="windowText" lastClr="000000"/>
                </a:solidFill>
                <a:latin typeface="Consolas" panose="020B0609020204030204" pitchFamily="49" charset="0"/>
                <a:ea typeface="Segoe UI" panose="020B0502040204020203" pitchFamily="34" charset="0"/>
                <a:cs typeface="Segoe UI" panose="020B0502040204020203" pitchFamily="34" charset="0"/>
              </a:rPr>
              <a:t>Docker-compose up</a:t>
            </a:r>
          </a:p>
        </p:txBody>
      </p:sp>
      <p:sp>
        <p:nvSpPr>
          <p:cNvPr id="29" name="Rectangle 114">
            <a:extLst>
              <a:ext uri="{FF2B5EF4-FFF2-40B4-BE49-F238E27FC236}">
                <a16:creationId xmlns:a16="http://schemas.microsoft.com/office/drawing/2014/main" id="{68CAE12B-7EA4-414D-8780-7DB942FE3A98}"/>
              </a:ext>
            </a:extLst>
          </p:cNvPr>
          <p:cNvSpPr/>
          <p:nvPr/>
        </p:nvSpPr>
        <p:spPr>
          <a:xfrm>
            <a:off x="8693131" y="3009052"/>
            <a:ext cx="598254" cy="507831"/>
          </a:xfrm>
          <a:prstGeom prst="rect">
            <a:avLst/>
          </a:prstGeom>
        </p:spPr>
        <p:txBody>
          <a:bodyPr wrap="square">
            <a:spAutoFit/>
          </a:bodyPr>
          <a:lstStyle/>
          <a:p>
            <a:pPr algn="ctr" defTabSz="685739">
              <a:defRPr/>
            </a:pPr>
            <a:r>
              <a:rPr lang="en-US" sz="900" kern="0" dirty="0">
                <a:solidFill>
                  <a:sysClr val="windowText" lastClr="000000"/>
                </a:solidFill>
                <a:latin typeface="Consolas" panose="020B0609020204030204" pitchFamily="49" charset="0"/>
              </a:rPr>
              <a:t>http </a:t>
            </a:r>
          </a:p>
          <a:p>
            <a:pPr algn="ctr" defTabSz="685739">
              <a:defRPr/>
            </a:pPr>
            <a:r>
              <a:rPr lang="en-US" sz="900" kern="0" dirty="0">
                <a:solidFill>
                  <a:sysClr val="windowText" lastClr="000000"/>
                </a:solidFill>
                <a:latin typeface="Consolas" panose="020B0609020204030204" pitchFamily="49" charset="0"/>
              </a:rPr>
              <a:t>access…</a:t>
            </a:r>
            <a:endParaRPr lang="en-US" sz="788" kern="0" dirty="0">
              <a:solidFill>
                <a:sysClr val="windowText" lastClr="000000"/>
              </a:solidFill>
              <a:latin typeface="Consolas" panose="020B0609020204030204" pitchFamily="49" charset="0"/>
              <a:ea typeface="Segoe UI" panose="020B0502040204020203" pitchFamily="34" charset="0"/>
              <a:cs typeface="Segoe UI" panose="020B0502040204020203" pitchFamily="34" charset="0"/>
            </a:endParaRPr>
          </a:p>
        </p:txBody>
      </p:sp>
      <p:grpSp>
        <p:nvGrpSpPr>
          <p:cNvPr id="30" name="Group 115">
            <a:extLst>
              <a:ext uri="{FF2B5EF4-FFF2-40B4-BE49-F238E27FC236}">
                <a16:creationId xmlns:a16="http://schemas.microsoft.com/office/drawing/2014/main" id="{DCD825FC-71E8-4DB5-A666-E426C3381197}"/>
              </a:ext>
            </a:extLst>
          </p:cNvPr>
          <p:cNvGrpSpPr/>
          <p:nvPr/>
        </p:nvGrpSpPr>
        <p:grpSpPr>
          <a:xfrm>
            <a:off x="6439799" y="3426169"/>
            <a:ext cx="757109" cy="1043881"/>
            <a:chOff x="4439564" y="3607307"/>
            <a:chExt cx="1009622" cy="1392039"/>
          </a:xfrm>
        </p:grpSpPr>
        <p:sp>
          <p:nvSpPr>
            <p:cNvPr id="31" name="Rectangle 116">
              <a:extLst>
                <a:ext uri="{FF2B5EF4-FFF2-40B4-BE49-F238E27FC236}">
                  <a16:creationId xmlns:a16="http://schemas.microsoft.com/office/drawing/2014/main" id="{6F1C1B38-63B9-421C-AA63-6860A511C669}"/>
                </a:ext>
              </a:extLst>
            </p:cNvPr>
            <p:cNvSpPr/>
            <p:nvPr/>
          </p:nvSpPr>
          <p:spPr>
            <a:xfrm>
              <a:off x="4491683" y="4368315"/>
              <a:ext cx="922038" cy="631031"/>
            </a:xfrm>
            <a:prstGeom prst="rect">
              <a:avLst/>
            </a:prstGeom>
          </p:spPr>
          <p:txBody>
            <a:bodyPr wrap="square">
              <a:spAutoFit/>
            </a:bodyPr>
            <a:lstStyle/>
            <a:p>
              <a:pPr algn="ctr" defTabSz="685739">
                <a:defRPr/>
              </a:pPr>
              <a:r>
                <a:rPr lang="en-US" sz="825"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Local</a:t>
              </a:r>
            </a:p>
            <a:p>
              <a:pPr algn="ctr" defTabSz="685739">
                <a:defRPr/>
              </a:pPr>
              <a:r>
                <a:rPr lang="en-US" sz="825"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Docker Repos</a:t>
              </a:r>
            </a:p>
          </p:txBody>
        </p:sp>
        <p:pic>
          <p:nvPicPr>
            <p:cNvPr id="32" name="Picture 2" descr="Image result for Docker Registry icon">
              <a:extLst>
                <a:ext uri="{FF2B5EF4-FFF2-40B4-BE49-F238E27FC236}">
                  <a16:creationId xmlns:a16="http://schemas.microsoft.com/office/drawing/2014/main" id="{BE1BF776-1360-4924-8F7D-6605E824C0AB}"/>
                </a:ext>
              </a:extLst>
            </p:cNvPr>
            <p:cNvPicPr>
              <a:picLocks noChangeAspect="1" noChangeArrowheads="1"/>
            </p:cNvPicPr>
            <p:nvPr/>
          </p:nvPicPr>
          <p:blipFill rotWithShape="1">
            <a:blip r:embed="rId3" cstate="print">
              <a:biLevel thresh="75000"/>
              <a:extLst>
                <a:ext uri="{28A0092B-C50C-407E-A947-70E740481C1C}">
                  <a14:useLocalDpi xmlns:a14="http://schemas.microsoft.com/office/drawing/2010/main" val="0"/>
                </a:ext>
              </a:extLst>
            </a:blip>
            <a:srcRect l="12890" t="6591" r="11216" b="5663"/>
            <a:stretch/>
          </p:blipFill>
          <p:spPr bwMode="auto">
            <a:xfrm>
              <a:off x="4439564" y="3607307"/>
              <a:ext cx="1009622" cy="94084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3" name="Straight Arrow Connector 133">
            <a:extLst>
              <a:ext uri="{FF2B5EF4-FFF2-40B4-BE49-F238E27FC236}">
                <a16:creationId xmlns:a16="http://schemas.microsoft.com/office/drawing/2014/main" id="{532A7FD9-F845-4403-A4E7-ADEA116484FD}"/>
              </a:ext>
            </a:extLst>
          </p:cNvPr>
          <p:cNvCxnSpPr>
            <a:stCxn id="66" idx="2"/>
            <a:endCxn id="32" idx="0"/>
          </p:cNvCxnSpPr>
          <p:nvPr/>
        </p:nvCxnSpPr>
        <p:spPr>
          <a:xfrm>
            <a:off x="5335512" y="3098359"/>
            <a:ext cx="1482841" cy="327808"/>
          </a:xfrm>
          <a:prstGeom prst="straightConnector1">
            <a:avLst/>
          </a:prstGeom>
          <a:ln w="127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137">
            <a:extLst>
              <a:ext uri="{FF2B5EF4-FFF2-40B4-BE49-F238E27FC236}">
                <a16:creationId xmlns:a16="http://schemas.microsoft.com/office/drawing/2014/main" id="{5E142A34-B23C-44D3-882C-39B76BEC1A7F}"/>
              </a:ext>
            </a:extLst>
          </p:cNvPr>
          <p:cNvCxnSpPr>
            <a:stCxn id="32" idx="0"/>
          </p:cNvCxnSpPr>
          <p:nvPr/>
        </p:nvCxnSpPr>
        <p:spPr>
          <a:xfrm flipV="1">
            <a:off x="6818351" y="2987139"/>
            <a:ext cx="832652" cy="439028"/>
          </a:xfrm>
          <a:prstGeom prst="straightConnector1">
            <a:avLst/>
          </a:prstGeom>
          <a:ln w="127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147">
            <a:extLst>
              <a:ext uri="{FF2B5EF4-FFF2-40B4-BE49-F238E27FC236}">
                <a16:creationId xmlns:a16="http://schemas.microsoft.com/office/drawing/2014/main" id="{8FFBF1D4-FE2A-44FD-B5E9-D37DEB19CFF5}"/>
              </a:ext>
            </a:extLst>
          </p:cNvPr>
          <p:cNvCxnSpPr>
            <a:cxnSpLocks/>
            <a:stCxn id="39" idx="2"/>
            <a:endCxn id="84" idx="0"/>
          </p:cNvCxnSpPr>
          <p:nvPr/>
        </p:nvCxnSpPr>
        <p:spPr>
          <a:xfrm flipH="1">
            <a:off x="9153836" y="2938845"/>
            <a:ext cx="717407" cy="710315"/>
          </a:xfrm>
          <a:prstGeom prst="straightConnector1">
            <a:avLst/>
          </a:prstGeom>
          <a:ln w="127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150">
            <a:extLst>
              <a:ext uri="{FF2B5EF4-FFF2-40B4-BE49-F238E27FC236}">
                <a16:creationId xmlns:a16="http://schemas.microsoft.com/office/drawing/2014/main" id="{FE0E8E14-FA0F-442C-AC7C-71CFBD91CD5C}"/>
              </a:ext>
            </a:extLst>
          </p:cNvPr>
          <p:cNvCxnSpPr>
            <a:cxnSpLocks/>
            <a:stCxn id="53" idx="7"/>
            <a:endCxn id="84" idx="0"/>
          </p:cNvCxnSpPr>
          <p:nvPr/>
        </p:nvCxnSpPr>
        <p:spPr>
          <a:xfrm>
            <a:off x="8312414" y="3059305"/>
            <a:ext cx="841420" cy="589855"/>
          </a:xfrm>
          <a:prstGeom prst="straightConnector1">
            <a:avLst/>
          </a:prstGeom>
          <a:ln w="127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7" name="Rectangle 4114">
            <a:extLst>
              <a:ext uri="{FF2B5EF4-FFF2-40B4-BE49-F238E27FC236}">
                <a16:creationId xmlns:a16="http://schemas.microsoft.com/office/drawing/2014/main" id="{94983FFC-6533-4014-BF9E-F3E08CD055E6}"/>
              </a:ext>
            </a:extLst>
          </p:cNvPr>
          <p:cNvSpPr/>
          <p:nvPr/>
        </p:nvSpPr>
        <p:spPr>
          <a:xfrm>
            <a:off x="9553359" y="3121231"/>
            <a:ext cx="429926" cy="300082"/>
          </a:xfrm>
          <a:prstGeom prst="rect">
            <a:avLst/>
          </a:prstGeom>
        </p:spPr>
        <p:txBody>
          <a:bodyPr wrap="none">
            <a:spAutoFit/>
          </a:bodyPr>
          <a:lstStyle/>
          <a:p>
            <a:pPr defTabSz="685739">
              <a:defRPr/>
            </a:pPr>
            <a:r>
              <a:rPr lang="en-US" sz="1350" kern="0" dirty="0">
                <a:solidFill>
                  <a:sysClr val="windowText" lastClr="000000"/>
                </a:solidFill>
                <a:latin typeface="Calibri" panose="020F0502020204030204"/>
              </a:rPr>
              <a:t>VM</a:t>
            </a:r>
          </a:p>
        </p:txBody>
      </p:sp>
      <p:sp>
        <p:nvSpPr>
          <p:cNvPr id="38" name="Bent Arrow 14">
            <a:extLst>
              <a:ext uri="{FF2B5EF4-FFF2-40B4-BE49-F238E27FC236}">
                <a16:creationId xmlns:a16="http://schemas.microsoft.com/office/drawing/2014/main" id="{6E40556D-35B0-48CC-9C40-A22EC71C9DE4}"/>
              </a:ext>
            </a:extLst>
          </p:cNvPr>
          <p:cNvSpPr/>
          <p:nvPr/>
        </p:nvSpPr>
        <p:spPr>
          <a:xfrm rot="10800000">
            <a:off x="3625234" y="2896045"/>
            <a:ext cx="6532811" cy="2101109"/>
          </a:xfrm>
          <a:prstGeom prst="bentArrow">
            <a:avLst>
              <a:gd name="adj1" fmla="val 4873"/>
              <a:gd name="adj2" fmla="val 8600"/>
              <a:gd name="adj3" fmla="val 13322"/>
              <a:gd name="adj4" fmla="val 294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68533" tIns="68533" rIns="68533" bIns="68533" numCol="1" spcCol="0" rtlCol="0" fromWordArt="0" anchor="b" anchorCtr="0" forceAA="0" compatLnSpc="1">
            <a:prstTxWarp prst="textNoShape">
              <a:avLst/>
            </a:prstTxWarp>
            <a:noAutofit/>
          </a:bodyPr>
          <a:lstStyle/>
          <a:p>
            <a:pPr algn="r" defTabSz="672229">
              <a:defRPr/>
            </a:pPr>
            <a:endParaRPr lang="en-US" sz="825" kern="0" dirty="0" err="1">
              <a:solidFill>
                <a:sysClr val="windowText" lastClr="000000"/>
              </a:solidFill>
              <a:latin typeface="Segoe UI"/>
            </a:endParaRPr>
          </a:p>
        </p:txBody>
      </p:sp>
      <p:sp>
        <p:nvSpPr>
          <p:cNvPr id="39" name="Rounded Rectangle 11">
            <a:extLst>
              <a:ext uri="{FF2B5EF4-FFF2-40B4-BE49-F238E27FC236}">
                <a16:creationId xmlns:a16="http://schemas.microsoft.com/office/drawing/2014/main" id="{5D03FF55-F575-44F6-A018-2498B200C34B}"/>
              </a:ext>
            </a:extLst>
          </p:cNvPr>
          <p:cNvSpPr/>
          <p:nvPr/>
        </p:nvSpPr>
        <p:spPr>
          <a:xfrm>
            <a:off x="9314933" y="1830117"/>
            <a:ext cx="1112616" cy="1108728"/>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8533" tIns="68533" rIns="68533" bIns="68533" numCol="1" spcCol="0" rtlCol="0" fromWordArt="0" anchor="b" anchorCtr="0" forceAA="0" compatLnSpc="1">
            <a:prstTxWarp prst="textNoShape">
              <a:avLst/>
            </a:prstTxWarp>
            <a:noAutofit/>
          </a:bodyPr>
          <a:lstStyle/>
          <a:p>
            <a:pPr algn="r" defTabSz="672229">
              <a:defRPr/>
            </a:pPr>
            <a:endParaRPr lang="en-US" sz="825" kern="0" dirty="0" err="1">
              <a:solidFill>
                <a:sysClr val="windowText" lastClr="000000"/>
              </a:solidFill>
              <a:latin typeface="Segoe UI"/>
            </a:endParaRPr>
          </a:p>
        </p:txBody>
      </p:sp>
      <p:sp>
        <p:nvSpPr>
          <p:cNvPr id="40" name="TextBox 108">
            <a:extLst>
              <a:ext uri="{FF2B5EF4-FFF2-40B4-BE49-F238E27FC236}">
                <a16:creationId xmlns:a16="http://schemas.microsoft.com/office/drawing/2014/main" id="{3AF99983-5873-4948-B322-AEF8609AB9B5}"/>
              </a:ext>
            </a:extLst>
          </p:cNvPr>
          <p:cNvSpPr txBox="1"/>
          <p:nvPr/>
        </p:nvSpPr>
        <p:spPr>
          <a:xfrm>
            <a:off x="9509865" y="1814393"/>
            <a:ext cx="725253" cy="292928"/>
          </a:xfrm>
          <a:prstGeom prst="rect">
            <a:avLst/>
          </a:prstGeom>
        </p:spPr>
        <p:txBody>
          <a:bodyPr vert="horz" wrap="square" lIns="68533" tIns="68533" rIns="68533" bIns="68533" rtlCol="0" anchor="t">
            <a:noAutofit/>
          </a:bodyPr>
          <a:lstStyle/>
          <a:p>
            <a:pPr marL="174888" indent="-174888" algn="ctr" defTabSz="672229">
              <a:defRPr/>
            </a:pPr>
            <a:r>
              <a:rPr lang="en-US" sz="1500"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6.</a:t>
            </a:r>
          </a:p>
        </p:txBody>
      </p:sp>
      <p:sp>
        <p:nvSpPr>
          <p:cNvPr id="41" name="Rectangle 109">
            <a:extLst>
              <a:ext uri="{FF2B5EF4-FFF2-40B4-BE49-F238E27FC236}">
                <a16:creationId xmlns:a16="http://schemas.microsoft.com/office/drawing/2014/main" id="{B866A831-2B64-4D9A-83E5-D482234B35D2}"/>
              </a:ext>
            </a:extLst>
          </p:cNvPr>
          <p:cNvSpPr/>
          <p:nvPr/>
        </p:nvSpPr>
        <p:spPr>
          <a:xfrm>
            <a:off x="9324461" y="2154178"/>
            <a:ext cx="1093569" cy="646331"/>
          </a:xfrm>
          <a:prstGeom prst="rect">
            <a:avLst/>
          </a:prstGeom>
        </p:spPr>
        <p:txBody>
          <a:bodyPr wrap="none">
            <a:spAutoFit/>
          </a:bodyPr>
          <a:lstStyle/>
          <a:p>
            <a:pPr marL="174888" indent="-174888" algn="ctr" defTabSz="672229">
              <a:defRPr/>
            </a:pPr>
            <a:r>
              <a:rPr lang="en-US" sz="1200" kern="0" dirty="0">
                <a:solidFill>
                  <a:prstClr val="white"/>
                </a:solidFill>
                <a:latin typeface="Segoe UI" panose="020B0502040204020203" pitchFamily="34" charset="0"/>
                <a:ea typeface="Segoe UI" panose="020B0502040204020203" pitchFamily="34" charset="0"/>
                <a:cs typeface="Segoe UI" panose="020B0502040204020203" pitchFamily="34" charset="0"/>
              </a:rPr>
              <a:t>Test </a:t>
            </a:r>
          </a:p>
          <a:p>
            <a:pPr marL="174888" indent="-174888" algn="ctr" defTabSz="672229">
              <a:defRPr/>
            </a:pPr>
            <a:r>
              <a:rPr lang="en-US" sz="1200" kern="0" dirty="0">
                <a:solidFill>
                  <a:prstClr val="white"/>
                </a:solidFill>
                <a:latin typeface="Segoe UI" panose="020B0502040204020203" pitchFamily="34" charset="0"/>
                <a:ea typeface="Segoe UI" panose="020B0502040204020203" pitchFamily="34" charset="0"/>
                <a:cs typeface="Segoe UI" panose="020B0502040204020203" pitchFamily="34" charset="0"/>
              </a:rPr>
              <a:t>your app or </a:t>
            </a:r>
          </a:p>
          <a:p>
            <a:pPr marL="174888" indent="-174888" algn="ctr" defTabSz="672229">
              <a:defRPr/>
            </a:pPr>
            <a:r>
              <a:rPr lang="en-US" sz="1200" kern="0" dirty="0">
                <a:solidFill>
                  <a:prstClr val="white"/>
                </a:solidFill>
                <a:latin typeface="Segoe UI" panose="020B0502040204020203" pitchFamily="34" charset="0"/>
                <a:ea typeface="Segoe UI" panose="020B0502040204020203" pitchFamily="34" charset="0"/>
                <a:cs typeface="Segoe UI" panose="020B0502040204020203" pitchFamily="34" charset="0"/>
              </a:rPr>
              <a:t>microservices</a:t>
            </a:r>
          </a:p>
        </p:txBody>
      </p:sp>
      <p:sp>
        <p:nvSpPr>
          <p:cNvPr id="42" name="Right Arrow 5">
            <a:extLst>
              <a:ext uri="{FF2B5EF4-FFF2-40B4-BE49-F238E27FC236}">
                <a16:creationId xmlns:a16="http://schemas.microsoft.com/office/drawing/2014/main" id="{7B8ABAB0-8FD9-4970-82BE-FA87F31C50D5}"/>
              </a:ext>
            </a:extLst>
          </p:cNvPr>
          <p:cNvSpPr/>
          <p:nvPr/>
        </p:nvSpPr>
        <p:spPr>
          <a:xfrm rot="16200000">
            <a:off x="1944368" y="3462359"/>
            <a:ext cx="1291841" cy="248601"/>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68533" tIns="68533" rIns="68533" bIns="68533" numCol="1" spcCol="0" rtlCol="0" fromWordArt="0" anchor="b" anchorCtr="0" forceAA="0" compatLnSpc="1">
            <a:prstTxWarp prst="textNoShape">
              <a:avLst/>
            </a:prstTxWarp>
            <a:noAutofit/>
          </a:bodyPr>
          <a:lstStyle/>
          <a:p>
            <a:pPr algn="r" defTabSz="672229">
              <a:defRPr/>
            </a:pPr>
            <a:endParaRPr lang="en-US" sz="825" kern="0" dirty="0" err="1">
              <a:solidFill>
                <a:sysClr val="windowText" lastClr="000000"/>
              </a:solidFill>
              <a:latin typeface="Segoe UI"/>
            </a:endParaRPr>
          </a:p>
        </p:txBody>
      </p:sp>
      <p:sp>
        <p:nvSpPr>
          <p:cNvPr id="43" name="Right Arrow 5">
            <a:extLst>
              <a:ext uri="{FF2B5EF4-FFF2-40B4-BE49-F238E27FC236}">
                <a16:creationId xmlns:a16="http://schemas.microsoft.com/office/drawing/2014/main" id="{83FBAFFE-A8B3-4781-8CA9-793E61E43FB2}"/>
              </a:ext>
            </a:extLst>
          </p:cNvPr>
          <p:cNvSpPr/>
          <p:nvPr/>
        </p:nvSpPr>
        <p:spPr>
          <a:xfrm rot="10800000">
            <a:off x="1730482" y="4671320"/>
            <a:ext cx="754807" cy="248601"/>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68533" tIns="68533" rIns="68533" bIns="68533" numCol="1" spcCol="0" rtlCol="0" fromWordArt="0" anchor="b" anchorCtr="0" forceAA="0" compatLnSpc="1">
            <a:prstTxWarp prst="textNoShape">
              <a:avLst/>
            </a:prstTxWarp>
            <a:noAutofit/>
          </a:bodyPr>
          <a:lstStyle/>
          <a:p>
            <a:pPr algn="r" defTabSz="672229">
              <a:defRPr/>
            </a:pPr>
            <a:endParaRPr lang="en-US" sz="825" kern="0" dirty="0" err="1">
              <a:solidFill>
                <a:sysClr val="windowText" lastClr="000000"/>
              </a:solidFill>
              <a:latin typeface="Segoe UI"/>
            </a:endParaRPr>
          </a:p>
        </p:txBody>
      </p:sp>
      <p:sp>
        <p:nvSpPr>
          <p:cNvPr id="44" name="Rectangle 170">
            <a:extLst>
              <a:ext uri="{FF2B5EF4-FFF2-40B4-BE49-F238E27FC236}">
                <a16:creationId xmlns:a16="http://schemas.microsoft.com/office/drawing/2014/main" id="{15266C73-7659-45E2-AF1E-6D3A2D09493B}"/>
              </a:ext>
            </a:extLst>
          </p:cNvPr>
          <p:cNvSpPr/>
          <p:nvPr/>
        </p:nvSpPr>
        <p:spPr>
          <a:xfrm>
            <a:off x="1613877" y="4428076"/>
            <a:ext cx="920913" cy="253916"/>
          </a:xfrm>
          <a:prstGeom prst="rect">
            <a:avLst/>
          </a:prstGeom>
        </p:spPr>
        <p:txBody>
          <a:bodyPr wrap="square">
            <a:spAutoFit/>
          </a:bodyPr>
          <a:lstStyle/>
          <a:p>
            <a:pPr defTabSz="685739">
              <a:defRPr/>
            </a:pPr>
            <a:r>
              <a:rPr lang="en-US" sz="1050" kern="0" dirty="0">
                <a:solidFill>
                  <a:sysClr val="windowText" lastClr="000000"/>
                </a:solidFill>
                <a:latin typeface="Consolas" panose="020B0609020204030204" pitchFamily="49" charset="0"/>
              </a:rPr>
              <a:t>git push</a:t>
            </a:r>
            <a:endParaRPr lang="en-US" sz="825" kern="0" dirty="0">
              <a:solidFill>
                <a:sysClr val="windowText" lastClr="000000"/>
              </a:solidFill>
              <a:latin typeface="Consolas" panose="020B0609020204030204" pitchFamily="49" charset="0"/>
              <a:ea typeface="Segoe UI" panose="020B0502040204020203" pitchFamily="34" charset="0"/>
              <a:cs typeface="Segoe UI" panose="020B0502040204020203" pitchFamily="34" charset="0"/>
            </a:endParaRPr>
          </a:p>
        </p:txBody>
      </p:sp>
      <p:grpSp>
        <p:nvGrpSpPr>
          <p:cNvPr id="45" name="Group 5">
            <a:extLst>
              <a:ext uri="{FF2B5EF4-FFF2-40B4-BE49-F238E27FC236}">
                <a16:creationId xmlns:a16="http://schemas.microsoft.com/office/drawing/2014/main" id="{40680849-AE91-422F-9B13-EDB193733171}"/>
              </a:ext>
            </a:extLst>
          </p:cNvPr>
          <p:cNvGrpSpPr/>
          <p:nvPr/>
        </p:nvGrpSpPr>
        <p:grpSpPr>
          <a:xfrm>
            <a:off x="7652627" y="2716165"/>
            <a:ext cx="669255" cy="385990"/>
            <a:chOff x="8335356" y="2527757"/>
            <a:chExt cx="910233" cy="524973"/>
          </a:xfrm>
        </p:grpSpPr>
        <p:grpSp>
          <p:nvGrpSpPr>
            <p:cNvPr id="46" name="Group 50">
              <a:extLst>
                <a:ext uri="{FF2B5EF4-FFF2-40B4-BE49-F238E27FC236}">
                  <a16:creationId xmlns:a16="http://schemas.microsoft.com/office/drawing/2014/main" id="{78FDF89D-E466-46E9-8184-E889EDE7C986}"/>
                </a:ext>
              </a:extLst>
            </p:cNvPr>
            <p:cNvGrpSpPr>
              <a:grpSpLocks noChangeAspect="1"/>
            </p:cNvGrpSpPr>
            <p:nvPr/>
          </p:nvGrpSpPr>
          <p:grpSpPr>
            <a:xfrm>
              <a:off x="8413072" y="2527757"/>
              <a:ext cx="832517" cy="466693"/>
              <a:chOff x="3523102" y="1791568"/>
              <a:chExt cx="6746733" cy="3782104"/>
            </a:xfrm>
            <a:solidFill>
              <a:srgbClr val="002060">
                <a:alpha val="70000"/>
              </a:srgbClr>
            </a:solidFill>
          </p:grpSpPr>
          <p:sp>
            <p:nvSpPr>
              <p:cNvPr id="51" name="Rectangle 51">
                <a:extLst>
                  <a:ext uri="{FF2B5EF4-FFF2-40B4-BE49-F238E27FC236}">
                    <a16:creationId xmlns:a16="http://schemas.microsoft.com/office/drawing/2014/main" id="{57C36757-5E73-415C-85AB-CCB78FEF87EE}"/>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5">
                  <a:defRPr/>
                </a:pPr>
                <a:r>
                  <a:rPr lang="en-US" sz="750" kern="0" dirty="0">
                    <a:solidFill>
                      <a:prstClr val="white"/>
                    </a:solidFill>
                    <a:latin typeface="Calibri" panose="020F0502020204030204"/>
                  </a:rPr>
                  <a:t>My Containers</a:t>
                </a:r>
              </a:p>
            </p:txBody>
          </p:sp>
          <p:sp>
            <p:nvSpPr>
              <p:cNvPr id="52" name="Freeform 73">
                <a:extLst>
                  <a:ext uri="{FF2B5EF4-FFF2-40B4-BE49-F238E27FC236}">
                    <a16:creationId xmlns:a16="http://schemas.microsoft.com/office/drawing/2014/main" id="{E0989677-0F20-443C-BBFE-DD0270152EEF}"/>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5">
                  <a:defRPr/>
                </a:pPr>
                <a:endParaRPr lang="en-US" sz="1324" kern="0">
                  <a:solidFill>
                    <a:sysClr val="windowText" lastClr="000000"/>
                  </a:solidFill>
                  <a:latin typeface="Calibri" panose="020F0502020204030204"/>
                </a:endParaRPr>
              </a:p>
            </p:txBody>
          </p:sp>
          <p:sp>
            <p:nvSpPr>
              <p:cNvPr id="53" name="Freeform 74">
                <a:extLst>
                  <a:ext uri="{FF2B5EF4-FFF2-40B4-BE49-F238E27FC236}">
                    <a16:creationId xmlns:a16="http://schemas.microsoft.com/office/drawing/2014/main" id="{FB1EC97D-8C8D-4A7A-8B8F-95469A65DE59}"/>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5">
                  <a:defRPr/>
                </a:pPr>
                <a:endParaRPr lang="en-US" sz="1324" kern="0">
                  <a:solidFill>
                    <a:sysClr val="windowText" lastClr="000000"/>
                  </a:solidFill>
                  <a:latin typeface="Calibri" panose="020F0502020204030204"/>
                </a:endParaRPr>
              </a:p>
            </p:txBody>
          </p:sp>
        </p:grpSp>
        <p:grpSp>
          <p:nvGrpSpPr>
            <p:cNvPr id="47" name="Group 172">
              <a:extLst>
                <a:ext uri="{FF2B5EF4-FFF2-40B4-BE49-F238E27FC236}">
                  <a16:creationId xmlns:a16="http://schemas.microsoft.com/office/drawing/2014/main" id="{F9D20225-DBFF-48CF-B269-97BEB238D237}"/>
                </a:ext>
              </a:extLst>
            </p:cNvPr>
            <p:cNvGrpSpPr>
              <a:grpSpLocks noChangeAspect="1"/>
            </p:cNvGrpSpPr>
            <p:nvPr/>
          </p:nvGrpSpPr>
          <p:grpSpPr>
            <a:xfrm>
              <a:off x="8335356" y="2586037"/>
              <a:ext cx="832517" cy="466693"/>
              <a:chOff x="3523102" y="1791568"/>
              <a:chExt cx="6746733" cy="3782104"/>
            </a:xfrm>
            <a:solidFill>
              <a:srgbClr val="002060"/>
            </a:solidFill>
          </p:grpSpPr>
          <p:sp>
            <p:nvSpPr>
              <p:cNvPr id="48" name="Rectangle 173">
                <a:extLst>
                  <a:ext uri="{FF2B5EF4-FFF2-40B4-BE49-F238E27FC236}">
                    <a16:creationId xmlns:a16="http://schemas.microsoft.com/office/drawing/2014/main" id="{67F5EF10-1035-48E3-A4EF-5867D829FBD2}"/>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5">
                  <a:defRPr/>
                </a:pPr>
                <a:r>
                  <a:rPr lang="en-US" sz="750" kern="0" dirty="0">
                    <a:solidFill>
                      <a:prstClr val="white"/>
                    </a:solidFill>
                    <a:latin typeface="Calibri" panose="020F0502020204030204"/>
                  </a:rPr>
                  <a:t>My Containers</a:t>
                </a:r>
              </a:p>
            </p:txBody>
          </p:sp>
          <p:sp>
            <p:nvSpPr>
              <p:cNvPr id="49" name="Freeform 73">
                <a:extLst>
                  <a:ext uri="{FF2B5EF4-FFF2-40B4-BE49-F238E27FC236}">
                    <a16:creationId xmlns:a16="http://schemas.microsoft.com/office/drawing/2014/main" id="{868A7BB6-87C5-40A7-B8AA-1AA36CF7FA0B}"/>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5">
                  <a:defRPr/>
                </a:pPr>
                <a:endParaRPr lang="en-US" sz="1324" kern="0">
                  <a:solidFill>
                    <a:sysClr val="windowText" lastClr="000000"/>
                  </a:solidFill>
                  <a:latin typeface="Calibri" panose="020F0502020204030204"/>
                </a:endParaRPr>
              </a:p>
            </p:txBody>
          </p:sp>
          <p:sp>
            <p:nvSpPr>
              <p:cNvPr id="50" name="Freeform 74">
                <a:extLst>
                  <a:ext uri="{FF2B5EF4-FFF2-40B4-BE49-F238E27FC236}">
                    <a16:creationId xmlns:a16="http://schemas.microsoft.com/office/drawing/2014/main" id="{353306DA-6C32-4588-8C1D-3AE12FB6A83F}"/>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5">
                  <a:defRPr/>
                </a:pPr>
                <a:endParaRPr lang="en-US" sz="1324" kern="0">
                  <a:solidFill>
                    <a:sysClr val="windowText" lastClr="000000"/>
                  </a:solidFill>
                  <a:latin typeface="Calibri" panose="020F0502020204030204"/>
                </a:endParaRPr>
              </a:p>
            </p:txBody>
          </p:sp>
        </p:grpSp>
      </p:grpSp>
      <p:grpSp>
        <p:nvGrpSpPr>
          <p:cNvPr id="54" name="Group 1">
            <a:extLst>
              <a:ext uri="{FF2B5EF4-FFF2-40B4-BE49-F238E27FC236}">
                <a16:creationId xmlns:a16="http://schemas.microsoft.com/office/drawing/2014/main" id="{BC1B5AF9-687F-4B3B-85BB-B67032D4A5E1}"/>
              </a:ext>
            </a:extLst>
          </p:cNvPr>
          <p:cNvGrpSpPr/>
          <p:nvPr/>
        </p:nvGrpSpPr>
        <p:grpSpPr>
          <a:xfrm>
            <a:off x="4456349" y="3586914"/>
            <a:ext cx="684114" cy="402557"/>
            <a:chOff x="3988198" y="3712034"/>
            <a:chExt cx="930442" cy="547506"/>
          </a:xfrm>
        </p:grpSpPr>
        <p:grpSp>
          <p:nvGrpSpPr>
            <p:cNvPr id="55" name="Group 176">
              <a:extLst>
                <a:ext uri="{FF2B5EF4-FFF2-40B4-BE49-F238E27FC236}">
                  <a16:creationId xmlns:a16="http://schemas.microsoft.com/office/drawing/2014/main" id="{9FED6F68-52D2-4F15-B922-2028BFE2BB35}"/>
                </a:ext>
              </a:extLst>
            </p:cNvPr>
            <p:cNvGrpSpPr>
              <a:grpSpLocks noChangeAspect="1"/>
            </p:cNvGrpSpPr>
            <p:nvPr/>
          </p:nvGrpSpPr>
          <p:grpSpPr>
            <a:xfrm>
              <a:off x="4086091" y="3712034"/>
              <a:ext cx="832549" cy="466712"/>
              <a:chOff x="3523102" y="1791568"/>
              <a:chExt cx="6746733" cy="3782104"/>
            </a:xfrm>
            <a:solidFill>
              <a:schemeClr val="tx1"/>
            </a:solidFill>
          </p:grpSpPr>
          <p:sp>
            <p:nvSpPr>
              <p:cNvPr id="60" name="Rectangle 177">
                <a:extLst>
                  <a:ext uri="{FF2B5EF4-FFF2-40B4-BE49-F238E27FC236}">
                    <a16:creationId xmlns:a16="http://schemas.microsoft.com/office/drawing/2014/main" id="{E0A4E539-0CBC-473D-9FB5-D26274EF4916}"/>
                  </a:ext>
                </a:extLst>
              </p:cNvPr>
              <p:cNvSpPr/>
              <p:nvPr/>
            </p:nvSpPr>
            <p:spPr>
              <a:xfrm>
                <a:off x="3757139" y="2148421"/>
                <a:ext cx="6278658" cy="3068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5">
                  <a:defRPr/>
                </a:pPr>
                <a:endParaRPr lang="en-US" sz="788" kern="0" dirty="0">
                  <a:solidFill>
                    <a:prstClr val="black"/>
                  </a:solidFill>
                  <a:latin typeface="Calibri" panose="020F0502020204030204"/>
                </a:endParaRPr>
              </a:p>
            </p:txBody>
          </p:sp>
          <p:sp>
            <p:nvSpPr>
              <p:cNvPr id="61" name="Freeform 73">
                <a:extLst>
                  <a:ext uri="{FF2B5EF4-FFF2-40B4-BE49-F238E27FC236}">
                    <a16:creationId xmlns:a16="http://schemas.microsoft.com/office/drawing/2014/main" id="{A330B3FE-9302-4F92-B49C-9DD13E03BCBD}"/>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5">
                  <a:defRPr/>
                </a:pPr>
                <a:endParaRPr lang="en-US" sz="1050" kern="0">
                  <a:solidFill>
                    <a:sysClr val="windowText" lastClr="000000"/>
                  </a:solidFill>
                  <a:latin typeface="Calibri" panose="020F0502020204030204"/>
                </a:endParaRPr>
              </a:p>
            </p:txBody>
          </p:sp>
          <p:sp>
            <p:nvSpPr>
              <p:cNvPr id="62" name="Freeform 74">
                <a:extLst>
                  <a:ext uri="{FF2B5EF4-FFF2-40B4-BE49-F238E27FC236}">
                    <a16:creationId xmlns:a16="http://schemas.microsoft.com/office/drawing/2014/main" id="{897B110E-BE28-4ACA-81FC-E168B133B3D2}"/>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5">
                  <a:defRPr/>
                </a:pPr>
                <a:endParaRPr lang="en-US" sz="1050" kern="0">
                  <a:solidFill>
                    <a:sysClr val="windowText" lastClr="000000"/>
                  </a:solidFill>
                  <a:latin typeface="Calibri" panose="020F0502020204030204"/>
                </a:endParaRPr>
              </a:p>
            </p:txBody>
          </p:sp>
        </p:grpSp>
        <p:grpSp>
          <p:nvGrpSpPr>
            <p:cNvPr id="56" name="Group 46">
              <a:extLst>
                <a:ext uri="{FF2B5EF4-FFF2-40B4-BE49-F238E27FC236}">
                  <a16:creationId xmlns:a16="http://schemas.microsoft.com/office/drawing/2014/main" id="{A1D4CFB0-7E91-4913-848F-87322443F719}"/>
                </a:ext>
              </a:extLst>
            </p:cNvPr>
            <p:cNvGrpSpPr>
              <a:grpSpLocks noChangeAspect="1"/>
            </p:cNvGrpSpPr>
            <p:nvPr/>
          </p:nvGrpSpPr>
          <p:grpSpPr>
            <a:xfrm>
              <a:off x="3988198" y="3792828"/>
              <a:ext cx="832549" cy="466712"/>
              <a:chOff x="3523102" y="1791568"/>
              <a:chExt cx="6746733" cy="3782104"/>
            </a:xfrm>
            <a:solidFill>
              <a:schemeClr val="tx1"/>
            </a:solidFill>
          </p:grpSpPr>
          <p:sp>
            <p:nvSpPr>
              <p:cNvPr id="57" name="Rectangle 47">
                <a:extLst>
                  <a:ext uri="{FF2B5EF4-FFF2-40B4-BE49-F238E27FC236}">
                    <a16:creationId xmlns:a16="http://schemas.microsoft.com/office/drawing/2014/main" id="{BB3D964D-DD4F-4F59-A42C-27B4208577FF}"/>
                  </a:ext>
                </a:extLst>
              </p:cNvPr>
              <p:cNvSpPr/>
              <p:nvPr/>
            </p:nvSpPr>
            <p:spPr>
              <a:xfrm>
                <a:off x="3757139" y="2148421"/>
                <a:ext cx="6278658" cy="3068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5">
                  <a:defRPr/>
                </a:pPr>
                <a:r>
                  <a:rPr lang="en-US" sz="825" kern="0" dirty="0">
                    <a:solidFill>
                      <a:prstClr val="black"/>
                    </a:solidFill>
                    <a:latin typeface="Calibri" panose="020F0502020204030204"/>
                  </a:rPr>
                  <a:t>Base Images</a:t>
                </a:r>
              </a:p>
            </p:txBody>
          </p:sp>
          <p:sp>
            <p:nvSpPr>
              <p:cNvPr id="58" name="Freeform 73">
                <a:extLst>
                  <a:ext uri="{FF2B5EF4-FFF2-40B4-BE49-F238E27FC236}">
                    <a16:creationId xmlns:a16="http://schemas.microsoft.com/office/drawing/2014/main" id="{9AD679F4-B04F-4FBD-9EBD-D7C2D9DB8F6A}"/>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5">
                  <a:defRPr/>
                </a:pPr>
                <a:endParaRPr lang="en-US" sz="1050" kern="0">
                  <a:solidFill>
                    <a:sysClr val="windowText" lastClr="000000"/>
                  </a:solidFill>
                  <a:latin typeface="Calibri" panose="020F0502020204030204"/>
                </a:endParaRPr>
              </a:p>
            </p:txBody>
          </p:sp>
          <p:sp>
            <p:nvSpPr>
              <p:cNvPr id="59" name="Freeform 74">
                <a:extLst>
                  <a:ext uri="{FF2B5EF4-FFF2-40B4-BE49-F238E27FC236}">
                    <a16:creationId xmlns:a16="http://schemas.microsoft.com/office/drawing/2014/main" id="{82F97092-55C8-49BB-A4E5-0FC4DA6FDE96}"/>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5">
                  <a:defRPr/>
                </a:pPr>
                <a:endParaRPr lang="en-US" sz="1050" kern="0">
                  <a:solidFill>
                    <a:sysClr val="windowText" lastClr="000000"/>
                  </a:solidFill>
                  <a:latin typeface="Calibri" panose="020F0502020204030204"/>
                </a:endParaRPr>
              </a:p>
            </p:txBody>
          </p:sp>
        </p:grpSp>
      </p:grpSp>
      <p:grpSp>
        <p:nvGrpSpPr>
          <p:cNvPr id="63" name="Group 2">
            <a:extLst>
              <a:ext uri="{FF2B5EF4-FFF2-40B4-BE49-F238E27FC236}">
                <a16:creationId xmlns:a16="http://schemas.microsoft.com/office/drawing/2014/main" id="{4846DB7F-5801-4CC7-8D2F-48C2A45D7B1C}"/>
              </a:ext>
            </a:extLst>
          </p:cNvPr>
          <p:cNvGrpSpPr/>
          <p:nvPr/>
        </p:nvGrpSpPr>
        <p:grpSpPr>
          <a:xfrm>
            <a:off x="5029442" y="2737648"/>
            <a:ext cx="679492" cy="393088"/>
            <a:chOff x="4767644" y="2556975"/>
            <a:chExt cx="924156" cy="534627"/>
          </a:xfrm>
        </p:grpSpPr>
        <p:grpSp>
          <p:nvGrpSpPr>
            <p:cNvPr id="64" name="Group 180">
              <a:extLst>
                <a:ext uri="{FF2B5EF4-FFF2-40B4-BE49-F238E27FC236}">
                  <a16:creationId xmlns:a16="http://schemas.microsoft.com/office/drawing/2014/main" id="{5B8CE9C1-0B71-4112-9ED1-FBB2942296BE}"/>
                </a:ext>
              </a:extLst>
            </p:cNvPr>
            <p:cNvGrpSpPr>
              <a:grpSpLocks noChangeAspect="1"/>
            </p:cNvGrpSpPr>
            <p:nvPr/>
          </p:nvGrpSpPr>
          <p:grpSpPr>
            <a:xfrm>
              <a:off x="4859251" y="2556975"/>
              <a:ext cx="832549" cy="466712"/>
              <a:chOff x="3523102" y="1791568"/>
              <a:chExt cx="6746733" cy="3782104"/>
            </a:xfrm>
            <a:solidFill>
              <a:schemeClr val="tx1"/>
            </a:solidFill>
          </p:grpSpPr>
          <p:sp>
            <p:nvSpPr>
              <p:cNvPr id="69" name="Rectangle 181">
                <a:extLst>
                  <a:ext uri="{FF2B5EF4-FFF2-40B4-BE49-F238E27FC236}">
                    <a16:creationId xmlns:a16="http://schemas.microsoft.com/office/drawing/2014/main" id="{AE45AC19-A838-4792-85C9-6E61B2B92F96}"/>
                  </a:ext>
                </a:extLst>
              </p:cNvPr>
              <p:cNvSpPr/>
              <p:nvPr/>
            </p:nvSpPr>
            <p:spPr>
              <a:xfrm>
                <a:off x="3757139" y="2148421"/>
                <a:ext cx="6278658" cy="3068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5">
                  <a:defRPr/>
                </a:pPr>
                <a:endParaRPr lang="en-US" sz="788" kern="0" dirty="0">
                  <a:solidFill>
                    <a:prstClr val="black"/>
                  </a:solidFill>
                  <a:latin typeface="Calibri" panose="020F0502020204030204"/>
                </a:endParaRPr>
              </a:p>
            </p:txBody>
          </p:sp>
          <p:sp>
            <p:nvSpPr>
              <p:cNvPr id="70" name="Freeform 73">
                <a:extLst>
                  <a:ext uri="{FF2B5EF4-FFF2-40B4-BE49-F238E27FC236}">
                    <a16:creationId xmlns:a16="http://schemas.microsoft.com/office/drawing/2014/main" id="{11A1B3F0-80BF-45D7-B678-6B0B9D5189A6}"/>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5">
                  <a:defRPr/>
                </a:pPr>
                <a:endParaRPr lang="en-US" sz="1050" kern="0">
                  <a:solidFill>
                    <a:sysClr val="windowText" lastClr="000000"/>
                  </a:solidFill>
                  <a:latin typeface="Calibri" panose="020F0502020204030204"/>
                </a:endParaRPr>
              </a:p>
            </p:txBody>
          </p:sp>
          <p:sp>
            <p:nvSpPr>
              <p:cNvPr id="71" name="Freeform 74">
                <a:extLst>
                  <a:ext uri="{FF2B5EF4-FFF2-40B4-BE49-F238E27FC236}">
                    <a16:creationId xmlns:a16="http://schemas.microsoft.com/office/drawing/2014/main" id="{AD8BBA04-7C61-44EC-9A91-C91FAD89B1E4}"/>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5">
                  <a:defRPr/>
                </a:pPr>
                <a:endParaRPr lang="en-US" sz="1050" kern="0">
                  <a:solidFill>
                    <a:sysClr val="windowText" lastClr="000000"/>
                  </a:solidFill>
                  <a:latin typeface="Calibri" panose="020F0502020204030204"/>
                </a:endParaRPr>
              </a:p>
            </p:txBody>
          </p:sp>
        </p:grpSp>
        <p:grpSp>
          <p:nvGrpSpPr>
            <p:cNvPr id="65" name="Group 96">
              <a:extLst>
                <a:ext uri="{FF2B5EF4-FFF2-40B4-BE49-F238E27FC236}">
                  <a16:creationId xmlns:a16="http://schemas.microsoft.com/office/drawing/2014/main" id="{98A80AD0-CF6F-4B2A-9502-104D912977BF}"/>
                </a:ext>
              </a:extLst>
            </p:cNvPr>
            <p:cNvGrpSpPr>
              <a:grpSpLocks noChangeAspect="1"/>
            </p:cNvGrpSpPr>
            <p:nvPr/>
          </p:nvGrpSpPr>
          <p:grpSpPr>
            <a:xfrm>
              <a:off x="4767644" y="2624890"/>
              <a:ext cx="832549" cy="466712"/>
              <a:chOff x="3523102" y="1791568"/>
              <a:chExt cx="6746733" cy="3782104"/>
            </a:xfrm>
            <a:solidFill>
              <a:schemeClr val="tx1"/>
            </a:solidFill>
          </p:grpSpPr>
          <p:sp>
            <p:nvSpPr>
              <p:cNvPr id="66" name="Rectangle 97">
                <a:extLst>
                  <a:ext uri="{FF2B5EF4-FFF2-40B4-BE49-F238E27FC236}">
                    <a16:creationId xmlns:a16="http://schemas.microsoft.com/office/drawing/2014/main" id="{A507CE98-F012-45FA-9754-F27C4A3275A8}"/>
                  </a:ext>
                </a:extLst>
              </p:cNvPr>
              <p:cNvSpPr/>
              <p:nvPr/>
            </p:nvSpPr>
            <p:spPr>
              <a:xfrm>
                <a:off x="3757139" y="2148421"/>
                <a:ext cx="6278658" cy="3068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5">
                  <a:defRPr/>
                </a:pPr>
                <a:r>
                  <a:rPr lang="en-US" sz="788" kern="0" dirty="0">
                    <a:solidFill>
                      <a:prstClr val="black"/>
                    </a:solidFill>
                    <a:latin typeface="Calibri" panose="020F0502020204030204"/>
                  </a:rPr>
                  <a:t>My Images</a:t>
                </a:r>
              </a:p>
            </p:txBody>
          </p:sp>
          <p:sp>
            <p:nvSpPr>
              <p:cNvPr id="67" name="Freeform 73">
                <a:extLst>
                  <a:ext uri="{FF2B5EF4-FFF2-40B4-BE49-F238E27FC236}">
                    <a16:creationId xmlns:a16="http://schemas.microsoft.com/office/drawing/2014/main" id="{DBC55045-6C7B-4C7C-B118-983E9DBCA93A}"/>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5">
                  <a:defRPr/>
                </a:pPr>
                <a:endParaRPr lang="en-US" sz="1050" kern="0">
                  <a:solidFill>
                    <a:sysClr val="windowText" lastClr="000000"/>
                  </a:solidFill>
                  <a:latin typeface="Calibri" panose="020F0502020204030204"/>
                </a:endParaRPr>
              </a:p>
            </p:txBody>
          </p:sp>
          <p:sp>
            <p:nvSpPr>
              <p:cNvPr id="68" name="Freeform 74">
                <a:extLst>
                  <a:ext uri="{FF2B5EF4-FFF2-40B4-BE49-F238E27FC236}">
                    <a16:creationId xmlns:a16="http://schemas.microsoft.com/office/drawing/2014/main" id="{E62C9C07-C804-448C-980B-70841B6B40C2}"/>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5">
                  <a:defRPr/>
                </a:pPr>
                <a:endParaRPr lang="en-US" sz="1050" kern="0">
                  <a:solidFill>
                    <a:sysClr val="windowText" lastClr="000000"/>
                  </a:solidFill>
                  <a:latin typeface="Calibri" panose="020F0502020204030204"/>
                </a:endParaRPr>
              </a:p>
            </p:txBody>
          </p:sp>
        </p:grpSp>
      </p:grpSp>
      <p:grpSp>
        <p:nvGrpSpPr>
          <p:cNvPr id="72" name="Group 4">
            <a:extLst>
              <a:ext uri="{FF2B5EF4-FFF2-40B4-BE49-F238E27FC236}">
                <a16:creationId xmlns:a16="http://schemas.microsoft.com/office/drawing/2014/main" id="{DA2EA30C-07CC-4731-9309-75F8955A99B7}"/>
              </a:ext>
            </a:extLst>
          </p:cNvPr>
          <p:cNvGrpSpPr/>
          <p:nvPr/>
        </p:nvGrpSpPr>
        <p:grpSpPr>
          <a:xfrm>
            <a:off x="7090313" y="3554282"/>
            <a:ext cx="683628" cy="402811"/>
            <a:chOff x="7570571" y="3667653"/>
            <a:chExt cx="929782" cy="547851"/>
          </a:xfrm>
        </p:grpSpPr>
        <p:grpSp>
          <p:nvGrpSpPr>
            <p:cNvPr id="73" name="Group 184">
              <a:extLst>
                <a:ext uri="{FF2B5EF4-FFF2-40B4-BE49-F238E27FC236}">
                  <a16:creationId xmlns:a16="http://schemas.microsoft.com/office/drawing/2014/main" id="{E1EFDB26-3615-423C-B6EB-3E06092E89E0}"/>
                </a:ext>
              </a:extLst>
            </p:cNvPr>
            <p:cNvGrpSpPr>
              <a:grpSpLocks noChangeAspect="1"/>
            </p:cNvGrpSpPr>
            <p:nvPr/>
          </p:nvGrpSpPr>
          <p:grpSpPr>
            <a:xfrm>
              <a:off x="7667804" y="3667653"/>
              <a:ext cx="832549" cy="466712"/>
              <a:chOff x="3523102" y="1791568"/>
              <a:chExt cx="6746733" cy="3782104"/>
            </a:xfrm>
            <a:solidFill>
              <a:schemeClr val="tx1"/>
            </a:solidFill>
          </p:grpSpPr>
          <p:sp>
            <p:nvSpPr>
              <p:cNvPr id="78" name="Rectangle 185">
                <a:extLst>
                  <a:ext uri="{FF2B5EF4-FFF2-40B4-BE49-F238E27FC236}">
                    <a16:creationId xmlns:a16="http://schemas.microsoft.com/office/drawing/2014/main" id="{0FB77FFD-2B93-40E9-BBDE-687E6DDAA507}"/>
                  </a:ext>
                </a:extLst>
              </p:cNvPr>
              <p:cNvSpPr/>
              <p:nvPr/>
            </p:nvSpPr>
            <p:spPr>
              <a:xfrm>
                <a:off x="3757139" y="2148421"/>
                <a:ext cx="6278658" cy="3068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5">
                  <a:defRPr/>
                </a:pPr>
                <a:endParaRPr lang="en-US" sz="788" kern="0" dirty="0">
                  <a:solidFill>
                    <a:prstClr val="black"/>
                  </a:solidFill>
                  <a:latin typeface="Calibri" panose="020F0502020204030204"/>
                </a:endParaRPr>
              </a:p>
            </p:txBody>
          </p:sp>
          <p:sp>
            <p:nvSpPr>
              <p:cNvPr id="79" name="Freeform 73">
                <a:extLst>
                  <a:ext uri="{FF2B5EF4-FFF2-40B4-BE49-F238E27FC236}">
                    <a16:creationId xmlns:a16="http://schemas.microsoft.com/office/drawing/2014/main" id="{184088F2-4AD4-438F-AE8E-BF9A56416134}"/>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5">
                  <a:defRPr/>
                </a:pPr>
                <a:endParaRPr lang="en-US" sz="1050" kern="0">
                  <a:solidFill>
                    <a:sysClr val="windowText" lastClr="000000"/>
                  </a:solidFill>
                  <a:latin typeface="Calibri" panose="020F0502020204030204"/>
                </a:endParaRPr>
              </a:p>
            </p:txBody>
          </p:sp>
          <p:sp>
            <p:nvSpPr>
              <p:cNvPr id="80" name="Freeform 74">
                <a:extLst>
                  <a:ext uri="{FF2B5EF4-FFF2-40B4-BE49-F238E27FC236}">
                    <a16:creationId xmlns:a16="http://schemas.microsoft.com/office/drawing/2014/main" id="{76DFD7D2-3FC0-4FE4-B41C-6A1C52973CD1}"/>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5">
                  <a:defRPr/>
                </a:pPr>
                <a:endParaRPr lang="en-US" sz="1050" kern="0">
                  <a:solidFill>
                    <a:sysClr val="windowText" lastClr="000000"/>
                  </a:solidFill>
                  <a:latin typeface="Calibri" panose="020F0502020204030204"/>
                </a:endParaRPr>
              </a:p>
            </p:txBody>
          </p:sp>
        </p:grpSp>
        <p:grpSp>
          <p:nvGrpSpPr>
            <p:cNvPr id="74" name="Group 118">
              <a:extLst>
                <a:ext uri="{FF2B5EF4-FFF2-40B4-BE49-F238E27FC236}">
                  <a16:creationId xmlns:a16="http://schemas.microsoft.com/office/drawing/2014/main" id="{7A29EA98-6E39-4E57-B853-D0AC233F2C06}"/>
                </a:ext>
              </a:extLst>
            </p:cNvPr>
            <p:cNvGrpSpPr>
              <a:grpSpLocks noChangeAspect="1"/>
            </p:cNvGrpSpPr>
            <p:nvPr/>
          </p:nvGrpSpPr>
          <p:grpSpPr>
            <a:xfrm>
              <a:off x="7570571" y="3748792"/>
              <a:ext cx="832549" cy="466712"/>
              <a:chOff x="3523102" y="1791568"/>
              <a:chExt cx="6746733" cy="3782104"/>
            </a:xfrm>
            <a:solidFill>
              <a:schemeClr val="tx1"/>
            </a:solidFill>
          </p:grpSpPr>
          <p:sp>
            <p:nvSpPr>
              <p:cNvPr id="75" name="Rectangle 119">
                <a:extLst>
                  <a:ext uri="{FF2B5EF4-FFF2-40B4-BE49-F238E27FC236}">
                    <a16:creationId xmlns:a16="http://schemas.microsoft.com/office/drawing/2014/main" id="{3FF0CA6C-9112-4FAE-AE84-05B046DBD40F}"/>
                  </a:ext>
                </a:extLst>
              </p:cNvPr>
              <p:cNvSpPr/>
              <p:nvPr/>
            </p:nvSpPr>
            <p:spPr>
              <a:xfrm>
                <a:off x="3757139" y="2148421"/>
                <a:ext cx="6278658" cy="3068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5">
                  <a:defRPr/>
                </a:pPr>
                <a:r>
                  <a:rPr lang="en-US" sz="788" kern="0" dirty="0">
                    <a:solidFill>
                      <a:prstClr val="black"/>
                    </a:solidFill>
                    <a:latin typeface="Calibri" panose="020F0502020204030204"/>
                  </a:rPr>
                  <a:t>My Images</a:t>
                </a:r>
              </a:p>
            </p:txBody>
          </p:sp>
          <p:sp>
            <p:nvSpPr>
              <p:cNvPr id="76" name="Freeform 73">
                <a:extLst>
                  <a:ext uri="{FF2B5EF4-FFF2-40B4-BE49-F238E27FC236}">
                    <a16:creationId xmlns:a16="http://schemas.microsoft.com/office/drawing/2014/main" id="{2645EF22-2ED8-4943-BF13-186494E9389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5">
                  <a:defRPr/>
                </a:pPr>
                <a:endParaRPr lang="en-US" sz="1050" kern="0">
                  <a:solidFill>
                    <a:sysClr val="windowText" lastClr="000000"/>
                  </a:solidFill>
                  <a:latin typeface="Calibri" panose="020F0502020204030204"/>
                </a:endParaRPr>
              </a:p>
            </p:txBody>
          </p:sp>
          <p:sp>
            <p:nvSpPr>
              <p:cNvPr id="77" name="Freeform 74">
                <a:extLst>
                  <a:ext uri="{FF2B5EF4-FFF2-40B4-BE49-F238E27FC236}">
                    <a16:creationId xmlns:a16="http://schemas.microsoft.com/office/drawing/2014/main" id="{B9B5E03B-A36E-4FD1-A58E-4FF2A09A7895}"/>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5">
                  <a:defRPr/>
                </a:pPr>
                <a:endParaRPr lang="en-US" sz="1050" kern="0">
                  <a:solidFill>
                    <a:sysClr val="windowText" lastClr="000000"/>
                  </a:solidFill>
                  <a:latin typeface="Calibri" panose="020F0502020204030204"/>
                </a:endParaRPr>
              </a:p>
            </p:txBody>
          </p:sp>
        </p:grpSp>
      </p:grpSp>
      <p:pic>
        <p:nvPicPr>
          <p:cNvPr id="81" name="Picture 4107">
            <a:extLst>
              <a:ext uri="{FF2B5EF4-FFF2-40B4-BE49-F238E27FC236}">
                <a16:creationId xmlns:a16="http://schemas.microsoft.com/office/drawing/2014/main" id="{60F94C99-8EB9-4ACD-BF24-9BF184D4B43D}"/>
              </a:ext>
            </a:extLst>
          </p:cNvPr>
          <p:cNvPicPr>
            <a:picLocks noChangeAspect="1"/>
          </p:cNvPicPr>
          <p:nvPr/>
        </p:nvPicPr>
        <p:blipFill>
          <a:blip r:embed="rId7"/>
          <a:stretch>
            <a:fillRect/>
          </a:stretch>
        </p:blipFill>
        <p:spPr>
          <a:xfrm>
            <a:off x="8548571" y="3649160"/>
            <a:ext cx="800416" cy="904174"/>
          </a:xfrm>
          <a:prstGeom prst="rect">
            <a:avLst/>
          </a:prstGeom>
        </p:spPr>
      </p:pic>
      <p:sp>
        <p:nvSpPr>
          <p:cNvPr id="82" name="Rectangle 4108">
            <a:extLst>
              <a:ext uri="{FF2B5EF4-FFF2-40B4-BE49-F238E27FC236}">
                <a16:creationId xmlns:a16="http://schemas.microsoft.com/office/drawing/2014/main" id="{E6B5CE4E-B3F7-41E9-BDB7-09BE1F97BB42}"/>
              </a:ext>
            </a:extLst>
          </p:cNvPr>
          <p:cNvSpPr/>
          <p:nvPr/>
        </p:nvSpPr>
        <p:spPr>
          <a:xfrm>
            <a:off x="8387670" y="3493431"/>
            <a:ext cx="1358143" cy="121563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1350" kern="0">
              <a:solidFill>
                <a:sysClr val="windowText" lastClr="000000"/>
              </a:solidFill>
              <a:latin typeface="Calibri" panose="020F0502020204030204"/>
            </a:endParaRPr>
          </a:p>
        </p:txBody>
      </p:sp>
      <p:pic>
        <p:nvPicPr>
          <p:cNvPr id="83" name="Picture 4109">
            <a:extLst>
              <a:ext uri="{FF2B5EF4-FFF2-40B4-BE49-F238E27FC236}">
                <a16:creationId xmlns:a16="http://schemas.microsoft.com/office/drawing/2014/main" id="{5C62EB52-48D2-4E7E-9DD4-4B7292C136E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48566" y="3332833"/>
            <a:ext cx="390926" cy="390926"/>
          </a:xfrm>
          <a:prstGeom prst="rect">
            <a:avLst/>
          </a:prstGeom>
          <a:solidFill>
            <a:schemeClr val="bg1"/>
          </a:solidFill>
        </p:spPr>
      </p:pic>
      <p:pic>
        <p:nvPicPr>
          <p:cNvPr id="84" name="Picture 171">
            <a:extLst>
              <a:ext uri="{FF2B5EF4-FFF2-40B4-BE49-F238E27FC236}">
                <a16:creationId xmlns:a16="http://schemas.microsoft.com/office/drawing/2014/main" id="{E8E13A2B-915E-4496-8789-E322825FC223}"/>
              </a:ext>
            </a:extLst>
          </p:cNvPr>
          <p:cNvPicPr>
            <a:picLocks noChangeAspect="1"/>
          </p:cNvPicPr>
          <p:nvPr/>
        </p:nvPicPr>
        <p:blipFill rotWithShape="1">
          <a:blip r:embed="rId7"/>
          <a:srcRect r="49868" b="74884"/>
          <a:stretch/>
        </p:blipFill>
        <p:spPr>
          <a:xfrm>
            <a:off x="8953200" y="3649159"/>
            <a:ext cx="401268" cy="227094"/>
          </a:xfrm>
          <a:prstGeom prst="rect">
            <a:avLst/>
          </a:prstGeom>
        </p:spPr>
      </p:pic>
      <p:sp>
        <p:nvSpPr>
          <p:cNvPr id="85" name="Rectangle 4120">
            <a:extLst>
              <a:ext uri="{FF2B5EF4-FFF2-40B4-BE49-F238E27FC236}">
                <a16:creationId xmlns:a16="http://schemas.microsoft.com/office/drawing/2014/main" id="{92D8AA32-EE0A-44AD-A228-6024CEFCE6A2}"/>
              </a:ext>
            </a:extLst>
          </p:cNvPr>
          <p:cNvSpPr/>
          <p:nvPr/>
        </p:nvSpPr>
        <p:spPr>
          <a:xfrm>
            <a:off x="8817082" y="3706292"/>
            <a:ext cx="227948" cy="196208"/>
          </a:xfrm>
          <a:prstGeom prst="rect">
            <a:avLst/>
          </a:prstGeom>
        </p:spPr>
        <p:txBody>
          <a:bodyPr wrap="none">
            <a:spAutoFit/>
          </a:bodyPr>
          <a:lstStyle/>
          <a:p>
            <a:pPr defTabSz="685739">
              <a:defRPr/>
            </a:pPr>
            <a:r>
              <a:rPr lang="en-US" sz="675" kern="0" dirty="0">
                <a:solidFill>
                  <a:prstClr val="white"/>
                </a:solidFill>
                <a:latin typeface="Calibri" panose="020F0502020204030204"/>
              </a:rPr>
              <a:t>1</a:t>
            </a:r>
          </a:p>
        </p:txBody>
      </p:sp>
      <p:sp>
        <p:nvSpPr>
          <p:cNvPr id="86" name="Rectangle 190">
            <a:extLst>
              <a:ext uri="{FF2B5EF4-FFF2-40B4-BE49-F238E27FC236}">
                <a16:creationId xmlns:a16="http://schemas.microsoft.com/office/drawing/2014/main" id="{0A2ED69A-636A-48D6-AC7B-6E6AACB773C3}"/>
              </a:ext>
            </a:extLst>
          </p:cNvPr>
          <p:cNvSpPr/>
          <p:nvPr/>
        </p:nvSpPr>
        <p:spPr>
          <a:xfrm>
            <a:off x="9221702" y="3706879"/>
            <a:ext cx="227948" cy="196208"/>
          </a:xfrm>
          <a:prstGeom prst="rect">
            <a:avLst/>
          </a:prstGeom>
        </p:spPr>
        <p:txBody>
          <a:bodyPr wrap="none">
            <a:spAutoFit/>
          </a:bodyPr>
          <a:lstStyle/>
          <a:p>
            <a:pPr defTabSz="685739">
              <a:defRPr/>
            </a:pPr>
            <a:r>
              <a:rPr lang="en-US" sz="675" kern="0" dirty="0">
                <a:solidFill>
                  <a:prstClr val="white"/>
                </a:solidFill>
                <a:latin typeface="Calibri" panose="020F0502020204030204"/>
              </a:rPr>
              <a:t>2</a:t>
            </a:r>
          </a:p>
        </p:txBody>
      </p:sp>
      <p:sp>
        <p:nvSpPr>
          <p:cNvPr id="87" name="Rounded Rectangle 12">
            <a:extLst>
              <a:ext uri="{FF2B5EF4-FFF2-40B4-BE49-F238E27FC236}">
                <a16:creationId xmlns:a16="http://schemas.microsoft.com/office/drawing/2014/main" id="{85087D73-C54E-4F96-A895-B8BB760B41CC}"/>
              </a:ext>
            </a:extLst>
          </p:cNvPr>
          <p:cNvSpPr/>
          <p:nvPr/>
        </p:nvSpPr>
        <p:spPr>
          <a:xfrm>
            <a:off x="6075520" y="1832545"/>
            <a:ext cx="1112616" cy="1108728"/>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8533" tIns="68533" rIns="68533" bIns="68533" numCol="1" spcCol="0" rtlCol="0" fromWordArt="0" anchor="b" anchorCtr="0" forceAA="0" compatLnSpc="1">
            <a:prstTxWarp prst="textNoShape">
              <a:avLst/>
            </a:prstTxWarp>
            <a:noAutofit/>
          </a:bodyPr>
          <a:lstStyle/>
          <a:p>
            <a:pPr algn="r" defTabSz="672229">
              <a:defRPr/>
            </a:pPr>
            <a:endParaRPr lang="en-US" sz="825" kern="0" dirty="0" err="1">
              <a:solidFill>
                <a:sysClr val="windowText" lastClr="000000"/>
              </a:solidFill>
              <a:latin typeface="Segoe UI"/>
            </a:endParaRPr>
          </a:p>
        </p:txBody>
      </p:sp>
      <p:sp>
        <p:nvSpPr>
          <p:cNvPr id="88" name="TextBox 198">
            <a:extLst>
              <a:ext uri="{FF2B5EF4-FFF2-40B4-BE49-F238E27FC236}">
                <a16:creationId xmlns:a16="http://schemas.microsoft.com/office/drawing/2014/main" id="{C1289825-F412-437A-996C-B2B7BF119355}"/>
              </a:ext>
            </a:extLst>
          </p:cNvPr>
          <p:cNvSpPr txBox="1"/>
          <p:nvPr/>
        </p:nvSpPr>
        <p:spPr>
          <a:xfrm>
            <a:off x="6073891" y="2038051"/>
            <a:ext cx="1152618" cy="468297"/>
          </a:xfrm>
          <a:prstGeom prst="rect">
            <a:avLst/>
          </a:prstGeom>
        </p:spPr>
        <p:txBody>
          <a:bodyPr vert="horz" wrap="square" lIns="68533" tIns="68533" rIns="68533" bIns="68533" rtlCol="0" anchor="t">
            <a:noAutofit/>
          </a:bodyPr>
          <a:lstStyle/>
          <a:p>
            <a:pPr marL="174888" indent="-174888" algn="ctr" defTabSz="672229">
              <a:defRPr/>
            </a:pPr>
            <a:r>
              <a:rPr lang="en-US" sz="1200" kern="0" dirty="0">
                <a:solidFill>
                  <a:prstClr val="white"/>
                </a:solidFill>
                <a:latin typeface="Segoe UI" panose="020B0502040204020203" pitchFamily="34" charset="0"/>
                <a:ea typeface="Segoe UI" panose="020B0502040204020203" pitchFamily="34" charset="0"/>
                <a:cs typeface="Segoe UI" panose="020B0502040204020203" pitchFamily="34" charset="0"/>
              </a:rPr>
              <a:t>Define apps</a:t>
            </a:r>
          </a:p>
          <a:p>
            <a:pPr marL="174888" indent="-174888" algn="ctr" defTabSz="672229">
              <a:defRPr/>
            </a:pPr>
            <a:r>
              <a:rPr lang="en-US" sz="1200" kern="0" dirty="0">
                <a:solidFill>
                  <a:prstClr val="white"/>
                </a:solidFill>
                <a:latin typeface="Segoe UI" panose="020B0502040204020203" pitchFamily="34" charset="0"/>
                <a:ea typeface="Segoe UI" panose="020B0502040204020203" pitchFamily="34" charset="0"/>
                <a:cs typeface="Segoe UI" panose="020B0502040204020203" pitchFamily="34" charset="0"/>
              </a:rPr>
              <a:t>by writing</a:t>
            </a:r>
          </a:p>
        </p:txBody>
      </p:sp>
      <p:sp>
        <p:nvSpPr>
          <p:cNvPr id="89" name="TextBox 199">
            <a:extLst>
              <a:ext uri="{FF2B5EF4-FFF2-40B4-BE49-F238E27FC236}">
                <a16:creationId xmlns:a16="http://schemas.microsoft.com/office/drawing/2014/main" id="{80AC9DF0-7F82-4BD4-AA5F-9FBA2B02BDE9}"/>
              </a:ext>
            </a:extLst>
          </p:cNvPr>
          <p:cNvSpPr txBox="1"/>
          <p:nvPr/>
        </p:nvSpPr>
        <p:spPr>
          <a:xfrm>
            <a:off x="6279986" y="1793192"/>
            <a:ext cx="725253" cy="292928"/>
          </a:xfrm>
          <a:prstGeom prst="rect">
            <a:avLst/>
          </a:prstGeom>
        </p:spPr>
        <p:txBody>
          <a:bodyPr vert="horz" wrap="square" lIns="68533" tIns="68533" rIns="68533" bIns="68533" rtlCol="0" anchor="t">
            <a:noAutofit/>
          </a:bodyPr>
          <a:lstStyle/>
          <a:p>
            <a:pPr marL="174888" indent="-174888" algn="ctr" defTabSz="672229">
              <a:defRPr/>
            </a:pPr>
            <a:r>
              <a:rPr lang="en-US" sz="1500"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4. </a:t>
            </a:r>
            <a:r>
              <a:rPr lang="en-US" sz="1350" kern="0" dirty="0">
                <a:solidFill>
                  <a:prstClr val="white"/>
                </a:solidFill>
                <a:latin typeface="Segoe UI" panose="020B0502040204020203" pitchFamily="34" charset="0"/>
                <a:ea typeface="Segoe UI" panose="020B0502040204020203" pitchFamily="34" charset="0"/>
                <a:cs typeface="Segoe UI" panose="020B0502040204020203" pitchFamily="34" charset="0"/>
              </a:rPr>
              <a:t>(opt)</a:t>
            </a:r>
            <a:endParaRPr lang="en-US" sz="1500" kern="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pic>
        <p:nvPicPr>
          <p:cNvPr id="90" name="Picture 200">
            <a:extLst>
              <a:ext uri="{FF2B5EF4-FFF2-40B4-BE49-F238E27FC236}">
                <a16:creationId xmlns:a16="http://schemas.microsoft.com/office/drawing/2014/main" id="{35C05DFA-EEA3-42C4-9506-E860EFB067E1}"/>
              </a:ext>
            </a:extLst>
          </p:cNvPr>
          <p:cNvPicPr>
            <a:picLocks noChangeAspect="1"/>
          </p:cNvPicPr>
          <p:nvPr/>
        </p:nvPicPr>
        <p:blipFill>
          <a:blip r:embed="rId5">
            <a:duotone>
              <a:schemeClr val="accent2">
                <a:shade val="45000"/>
                <a:satMod val="135000"/>
              </a:schemeClr>
              <a:prstClr val="white"/>
            </a:duotone>
          </a:blip>
          <a:stretch>
            <a:fillRect/>
          </a:stretch>
        </p:blipFill>
        <p:spPr>
          <a:xfrm>
            <a:off x="6889550" y="2632764"/>
            <a:ext cx="254281" cy="265004"/>
          </a:xfrm>
          <a:prstGeom prst="rect">
            <a:avLst/>
          </a:prstGeom>
        </p:spPr>
      </p:pic>
      <p:sp>
        <p:nvSpPr>
          <p:cNvPr id="91" name="Rectangle 201">
            <a:extLst>
              <a:ext uri="{FF2B5EF4-FFF2-40B4-BE49-F238E27FC236}">
                <a16:creationId xmlns:a16="http://schemas.microsoft.com/office/drawing/2014/main" id="{E7DB6E0E-4494-479A-8E3D-BFA34346BFFA}"/>
              </a:ext>
            </a:extLst>
          </p:cNvPr>
          <p:cNvSpPr/>
          <p:nvPr/>
        </p:nvSpPr>
        <p:spPr>
          <a:xfrm>
            <a:off x="6042497" y="2442822"/>
            <a:ext cx="1199704" cy="236668"/>
          </a:xfrm>
          <a:prstGeom prst="rect">
            <a:avLst/>
          </a:prstGeom>
        </p:spPr>
        <p:txBody>
          <a:bodyPr wrap="square">
            <a:spAutoFit/>
          </a:bodyPr>
          <a:lstStyle/>
          <a:p>
            <a:pPr marL="174888" indent="-174888" algn="ctr" defTabSz="672229">
              <a:defRPr/>
            </a:pPr>
            <a:r>
              <a:rPr lang="en-US" sz="938" kern="0" dirty="0">
                <a:solidFill>
                  <a:prstClr val="white"/>
                </a:solidFill>
                <a:latin typeface="Calibri" panose="020F0502020204030204"/>
              </a:rPr>
              <a:t>docker-compose.yml</a:t>
            </a:r>
            <a:endParaRPr lang="en-US" sz="938" kern="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pic>
        <p:nvPicPr>
          <p:cNvPr id="92" name="Picture 203">
            <a:extLst>
              <a:ext uri="{FF2B5EF4-FFF2-40B4-BE49-F238E27FC236}">
                <a16:creationId xmlns:a16="http://schemas.microsoft.com/office/drawing/2014/main" id="{F52A4898-1773-424D-9F0A-688F2832D87B}"/>
              </a:ext>
            </a:extLst>
          </p:cNvPr>
          <p:cNvPicPr>
            <a:picLocks noChangeAspect="1"/>
          </p:cNvPicPr>
          <p:nvPr/>
        </p:nvPicPr>
        <p:blipFill>
          <a:blip r:embed="rId5"/>
          <a:stretch>
            <a:fillRect/>
          </a:stretch>
        </p:blipFill>
        <p:spPr>
          <a:xfrm>
            <a:off x="4112116" y="2627709"/>
            <a:ext cx="254281" cy="265004"/>
          </a:xfrm>
          <a:prstGeom prst="rect">
            <a:avLst/>
          </a:prstGeom>
        </p:spPr>
      </p:pic>
      <p:sp>
        <p:nvSpPr>
          <p:cNvPr id="93" name="Rectangle 100">
            <a:extLst>
              <a:ext uri="{FF2B5EF4-FFF2-40B4-BE49-F238E27FC236}">
                <a16:creationId xmlns:a16="http://schemas.microsoft.com/office/drawing/2014/main" id="{11E18D8C-268A-47C2-9992-C87853EE56C9}"/>
              </a:ext>
            </a:extLst>
          </p:cNvPr>
          <p:cNvSpPr/>
          <p:nvPr/>
        </p:nvSpPr>
        <p:spPr>
          <a:xfrm>
            <a:off x="4478422" y="3097731"/>
            <a:ext cx="920913" cy="225126"/>
          </a:xfrm>
          <a:prstGeom prst="rect">
            <a:avLst/>
          </a:prstGeom>
        </p:spPr>
        <p:txBody>
          <a:bodyPr wrap="square">
            <a:spAutoFit/>
          </a:bodyPr>
          <a:lstStyle/>
          <a:p>
            <a:pPr defTabSz="685739">
              <a:defRPr/>
            </a:pPr>
            <a:r>
              <a:rPr lang="en-US" sz="863" kern="0" dirty="0">
                <a:solidFill>
                  <a:sysClr val="windowText" lastClr="000000"/>
                </a:solidFill>
                <a:latin typeface="Consolas" panose="020B0609020204030204" pitchFamily="49" charset="0"/>
              </a:rPr>
              <a:t>docker build</a:t>
            </a:r>
            <a:endParaRPr lang="en-US" sz="863" kern="0" dirty="0">
              <a:solidFill>
                <a:sysClr val="windowText" lastClr="000000"/>
              </a:solidFill>
              <a:latin typeface="Consolas" panose="020B0609020204030204" pitchFamily="49" charset="0"/>
              <a:ea typeface="Segoe UI" panose="020B0502040204020203" pitchFamily="34" charset="0"/>
              <a:cs typeface="Segoe UI" panose="020B0502040204020203" pitchFamily="34" charset="0"/>
            </a:endParaRPr>
          </a:p>
        </p:txBody>
      </p:sp>
      <p:sp>
        <p:nvSpPr>
          <p:cNvPr id="94" name="Rounded Rectangle 11">
            <a:extLst>
              <a:ext uri="{FF2B5EF4-FFF2-40B4-BE49-F238E27FC236}">
                <a16:creationId xmlns:a16="http://schemas.microsoft.com/office/drawing/2014/main" id="{9C897EBF-4EAA-47E5-8CA2-C0DF943D95B6}"/>
              </a:ext>
            </a:extLst>
          </p:cNvPr>
          <p:cNvSpPr/>
          <p:nvPr/>
        </p:nvSpPr>
        <p:spPr>
          <a:xfrm>
            <a:off x="2490995" y="4212801"/>
            <a:ext cx="1112616" cy="1108728"/>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8533" tIns="68533" rIns="68533" bIns="68533" numCol="1" spcCol="0" rtlCol="0" fromWordArt="0" anchor="b" anchorCtr="0" forceAA="0" compatLnSpc="1">
            <a:prstTxWarp prst="textNoShape">
              <a:avLst/>
            </a:prstTxWarp>
            <a:noAutofit/>
          </a:bodyPr>
          <a:lstStyle/>
          <a:p>
            <a:pPr algn="r" defTabSz="672229">
              <a:defRPr/>
            </a:pPr>
            <a:endParaRPr lang="en-US" sz="825" kern="0" dirty="0" err="1">
              <a:solidFill>
                <a:sysClr val="windowText" lastClr="000000"/>
              </a:solidFill>
              <a:latin typeface="Segoe UI"/>
            </a:endParaRPr>
          </a:p>
        </p:txBody>
      </p:sp>
      <p:sp>
        <p:nvSpPr>
          <p:cNvPr id="95" name="TextBox 163">
            <a:extLst>
              <a:ext uri="{FF2B5EF4-FFF2-40B4-BE49-F238E27FC236}">
                <a16:creationId xmlns:a16="http://schemas.microsoft.com/office/drawing/2014/main" id="{A4277E91-BE8F-40F0-B25B-AC4A4A80EF2B}"/>
              </a:ext>
            </a:extLst>
          </p:cNvPr>
          <p:cNvSpPr txBox="1"/>
          <p:nvPr/>
        </p:nvSpPr>
        <p:spPr>
          <a:xfrm>
            <a:off x="2685929" y="4197077"/>
            <a:ext cx="725253" cy="292928"/>
          </a:xfrm>
          <a:prstGeom prst="rect">
            <a:avLst/>
          </a:prstGeom>
        </p:spPr>
        <p:txBody>
          <a:bodyPr vert="horz" wrap="square" lIns="68533" tIns="68533" rIns="68533" bIns="68533" rtlCol="0" anchor="t">
            <a:noAutofit/>
          </a:bodyPr>
          <a:lstStyle/>
          <a:p>
            <a:pPr marL="174888" indent="-174888" algn="ctr" defTabSz="672229">
              <a:defRPr/>
            </a:pPr>
            <a:r>
              <a:rPr lang="en-US" sz="1500"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7.</a:t>
            </a:r>
          </a:p>
        </p:txBody>
      </p:sp>
      <p:sp>
        <p:nvSpPr>
          <p:cNvPr id="96" name="Rectangle 164">
            <a:extLst>
              <a:ext uri="{FF2B5EF4-FFF2-40B4-BE49-F238E27FC236}">
                <a16:creationId xmlns:a16="http://schemas.microsoft.com/office/drawing/2014/main" id="{AD46A0B2-8280-4BDF-908E-5B245C63700D}"/>
              </a:ext>
            </a:extLst>
          </p:cNvPr>
          <p:cNvSpPr/>
          <p:nvPr/>
        </p:nvSpPr>
        <p:spPr>
          <a:xfrm>
            <a:off x="2576670" y="4481490"/>
            <a:ext cx="941283" cy="646331"/>
          </a:xfrm>
          <a:prstGeom prst="rect">
            <a:avLst/>
          </a:prstGeom>
        </p:spPr>
        <p:txBody>
          <a:bodyPr wrap="none">
            <a:spAutoFit/>
          </a:bodyPr>
          <a:lstStyle/>
          <a:p>
            <a:pPr marL="174888" indent="-174888" algn="ctr" defTabSz="672229">
              <a:defRPr/>
            </a:pPr>
            <a:r>
              <a:rPr lang="en-US" sz="1200" kern="0" dirty="0">
                <a:solidFill>
                  <a:prstClr val="white"/>
                </a:solidFill>
                <a:latin typeface="Segoe UI" panose="020B0502040204020203" pitchFamily="34" charset="0"/>
                <a:ea typeface="Segoe UI" panose="020B0502040204020203" pitchFamily="34" charset="0"/>
                <a:cs typeface="Segoe UI" panose="020B0502040204020203" pitchFamily="34" charset="0"/>
              </a:rPr>
              <a:t>Push or</a:t>
            </a:r>
          </a:p>
          <a:p>
            <a:pPr marL="174888" indent="-174888" algn="ctr" defTabSz="672229">
              <a:defRPr/>
            </a:pPr>
            <a:r>
              <a:rPr lang="en-US" sz="1200" kern="0" dirty="0">
                <a:solidFill>
                  <a:prstClr val="white"/>
                </a:solidFill>
                <a:latin typeface="Segoe UI" panose="020B0502040204020203" pitchFamily="34" charset="0"/>
                <a:ea typeface="Segoe UI" panose="020B0502040204020203" pitchFamily="34" charset="0"/>
                <a:cs typeface="Segoe UI" panose="020B0502040204020203" pitchFamily="34" charset="0"/>
              </a:rPr>
              <a:t>Continue </a:t>
            </a:r>
          </a:p>
          <a:p>
            <a:pPr marL="174888" indent="-174888" algn="ctr" defTabSz="672229">
              <a:defRPr/>
            </a:pPr>
            <a:r>
              <a:rPr lang="en-US" sz="1200" kern="0" dirty="0">
                <a:solidFill>
                  <a:prstClr val="white"/>
                </a:solidFill>
                <a:latin typeface="Segoe UI" panose="020B0502040204020203" pitchFamily="34" charset="0"/>
                <a:ea typeface="Segoe UI" panose="020B0502040204020203" pitchFamily="34" charset="0"/>
                <a:cs typeface="Segoe UI" panose="020B0502040204020203" pitchFamily="34" charset="0"/>
              </a:rPr>
              <a:t>developing</a:t>
            </a:r>
          </a:p>
        </p:txBody>
      </p:sp>
      <p:grpSp>
        <p:nvGrpSpPr>
          <p:cNvPr id="97" name="Group 10">
            <a:extLst>
              <a:ext uri="{FF2B5EF4-FFF2-40B4-BE49-F238E27FC236}">
                <a16:creationId xmlns:a16="http://schemas.microsoft.com/office/drawing/2014/main" id="{2F2F485E-EECC-4E88-9FCF-988E472A479E}"/>
              </a:ext>
            </a:extLst>
          </p:cNvPr>
          <p:cNvGrpSpPr/>
          <p:nvPr/>
        </p:nvGrpSpPr>
        <p:grpSpPr>
          <a:xfrm>
            <a:off x="3975431" y="4002147"/>
            <a:ext cx="955812" cy="548375"/>
            <a:chOff x="5046962" y="5791285"/>
            <a:chExt cx="1299971" cy="745828"/>
          </a:xfrm>
        </p:grpSpPr>
        <p:grpSp>
          <p:nvGrpSpPr>
            <p:cNvPr id="98" name="Group 107">
              <a:extLst>
                <a:ext uri="{FF2B5EF4-FFF2-40B4-BE49-F238E27FC236}">
                  <a16:creationId xmlns:a16="http://schemas.microsoft.com/office/drawing/2014/main" id="{ECB2BD21-6467-448F-904F-3B93B3CA2199}"/>
                </a:ext>
              </a:extLst>
            </p:cNvPr>
            <p:cNvGrpSpPr/>
            <p:nvPr/>
          </p:nvGrpSpPr>
          <p:grpSpPr>
            <a:xfrm>
              <a:off x="5046962" y="5791285"/>
              <a:ext cx="601163" cy="337001"/>
              <a:chOff x="10393630" y="3075193"/>
              <a:chExt cx="601248" cy="337049"/>
            </a:xfrm>
          </p:grpSpPr>
          <p:sp>
            <p:nvSpPr>
              <p:cNvPr id="119" name="Rectangle 110">
                <a:extLst>
                  <a:ext uri="{FF2B5EF4-FFF2-40B4-BE49-F238E27FC236}">
                    <a16:creationId xmlns:a16="http://schemas.microsoft.com/office/drawing/2014/main" id="{D8EE5C70-419A-4E41-964B-BC301FC92037}"/>
                  </a:ext>
                </a:extLst>
              </p:cNvPr>
              <p:cNvSpPr/>
              <p:nvPr/>
            </p:nvSpPr>
            <p:spPr>
              <a:xfrm>
                <a:off x="10414487" y="3106995"/>
                <a:ext cx="559535" cy="273446"/>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a:defRPr/>
                </a:pPr>
                <a:endParaRPr lang="en-US" sz="1297" kern="0">
                  <a:solidFill>
                    <a:sysClr val="windowText" lastClr="000000"/>
                  </a:solidFill>
                  <a:latin typeface="Calibri" panose="020F0502020204030204"/>
                </a:endParaRPr>
              </a:p>
            </p:txBody>
          </p:sp>
          <p:sp>
            <p:nvSpPr>
              <p:cNvPr id="120" name="Freeform 119">
                <a:extLst>
                  <a:ext uri="{FF2B5EF4-FFF2-40B4-BE49-F238E27FC236}">
                    <a16:creationId xmlns:a16="http://schemas.microsoft.com/office/drawing/2014/main" id="{C82709E7-8DDC-4506-959C-7E0BE7343B99}"/>
                  </a:ext>
                </a:extLst>
              </p:cNvPr>
              <p:cNvSpPr/>
              <p:nvPr/>
            </p:nvSpPr>
            <p:spPr>
              <a:xfrm>
                <a:off x="10393630"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a:defRPr/>
                </a:pPr>
                <a:endParaRPr lang="en-US" sz="1297" kern="0">
                  <a:solidFill>
                    <a:sysClr val="windowText" lastClr="000000"/>
                  </a:solidFill>
                  <a:latin typeface="Calibri" panose="020F0502020204030204"/>
                </a:endParaRPr>
              </a:p>
            </p:txBody>
          </p:sp>
          <p:sp>
            <p:nvSpPr>
              <p:cNvPr id="121" name="Freeform 120">
                <a:extLst>
                  <a:ext uri="{FF2B5EF4-FFF2-40B4-BE49-F238E27FC236}">
                    <a16:creationId xmlns:a16="http://schemas.microsoft.com/office/drawing/2014/main" id="{2A6C6035-6DAD-4F03-B36C-755D28D3C77E}"/>
                  </a:ext>
                </a:extLst>
              </p:cNvPr>
              <p:cNvSpPr/>
              <p:nvPr/>
            </p:nvSpPr>
            <p:spPr>
              <a:xfrm flipH="1">
                <a:off x="10945516"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a:defRPr/>
                </a:pPr>
                <a:endParaRPr lang="en-US" sz="1297" kern="0">
                  <a:solidFill>
                    <a:sysClr val="windowText" lastClr="000000"/>
                  </a:solidFill>
                  <a:latin typeface="Calibri" panose="020F0502020204030204"/>
                </a:endParaRPr>
              </a:p>
            </p:txBody>
          </p:sp>
        </p:grpSp>
        <p:grpSp>
          <p:nvGrpSpPr>
            <p:cNvPr id="99" name="Group 113">
              <a:extLst>
                <a:ext uri="{FF2B5EF4-FFF2-40B4-BE49-F238E27FC236}">
                  <a16:creationId xmlns:a16="http://schemas.microsoft.com/office/drawing/2014/main" id="{FD694D61-8846-4ACA-A35E-994CBEE3F9CE}"/>
                </a:ext>
              </a:extLst>
            </p:cNvPr>
            <p:cNvGrpSpPr/>
            <p:nvPr/>
          </p:nvGrpSpPr>
          <p:grpSpPr>
            <a:xfrm>
              <a:off x="5745770" y="5792051"/>
              <a:ext cx="601163" cy="337001"/>
              <a:chOff x="3523102" y="1791568"/>
              <a:chExt cx="6746733" cy="3782104"/>
            </a:xfrm>
            <a:solidFill>
              <a:schemeClr val="tx1">
                <a:lumMod val="50000"/>
              </a:schemeClr>
            </a:solidFill>
          </p:grpSpPr>
          <p:sp>
            <p:nvSpPr>
              <p:cNvPr id="116" name="Rectangle 122">
                <a:extLst>
                  <a:ext uri="{FF2B5EF4-FFF2-40B4-BE49-F238E27FC236}">
                    <a16:creationId xmlns:a16="http://schemas.microsoft.com/office/drawing/2014/main" id="{E52BE374-7770-4599-8C53-B1CB5D631983}"/>
                  </a:ext>
                </a:extLst>
              </p:cNvPr>
              <p:cNvSpPr/>
              <p:nvPr/>
            </p:nvSpPr>
            <p:spPr>
              <a:xfrm>
                <a:off x="3757139" y="2148421"/>
                <a:ext cx="6278658" cy="3068399"/>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a:defRPr/>
                </a:pPr>
                <a:endParaRPr lang="en-US" sz="1297" kern="0">
                  <a:solidFill>
                    <a:sysClr val="windowText" lastClr="000000"/>
                  </a:solidFill>
                  <a:latin typeface="Calibri" panose="020F0502020204030204"/>
                </a:endParaRPr>
              </a:p>
            </p:txBody>
          </p:sp>
          <p:sp>
            <p:nvSpPr>
              <p:cNvPr id="117" name="Freeform 125">
                <a:extLst>
                  <a:ext uri="{FF2B5EF4-FFF2-40B4-BE49-F238E27FC236}">
                    <a16:creationId xmlns:a16="http://schemas.microsoft.com/office/drawing/2014/main" id="{DDFA4AF8-B358-483A-A1E9-86AE4B1DE8B5}"/>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a:defRPr/>
                </a:pPr>
                <a:endParaRPr lang="en-US" sz="1297" kern="0">
                  <a:solidFill>
                    <a:sysClr val="windowText" lastClr="000000"/>
                  </a:solidFill>
                  <a:latin typeface="Calibri" panose="020F0502020204030204"/>
                </a:endParaRPr>
              </a:p>
            </p:txBody>
          </p:sp>
          <p:sp>
            <p:nvSpPr>
              <p:cNvPr id="118" name="Freeform 126">
                <a:extLst>
                  <a:ext uri="{FF2B5EF4-FFF2-40B4-BE49-F238E27FC236}">
                    <a16:creationId xmlns:a16="http://schemas.microsoft.com/office/drawing/2014/main" id="{ADD6B74B-0F27-4D29-A48D-6F3C0F362E0C}"/>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a:defRPr/>
                </a:pPr>
                <a:endParaRPr lang="en-US" sz="1297" kern="0">
                  <a:solidFill>
                    <a:sysClr val="windowText" lastClr="000000"/>
                  </a:solidFill>
                  <a:latin typeface="Calibri" panose="020F0502020204030204"/>
                </a:endParaRPr>
              </a:p>
            </p:txBody>
          </p:sp>
        </p:grpSp>
        <p:grpSp>
          <p:nvGrpSpPr>
            <p:cNvPr id="100" name="Group 125">
              <a:extLst>
                <a:ext uri="{FF2B5EF4-FFF2-40B4-BE49-F238E27FC236}">
                  <a16:creationId xmlns:a16="http://schemas.microsoft.com/office/drawing/2014/main" id="{CF0E6E4B-F6B0-4CB4-AA85-8B073E11C3F8}"/>
                </a:ext>
              </a:extLst>
            </p:cNvPr>
            <p:cNvGrpSpPr/>
            <p:nvPr/>
          </p:nvGrpSpPr>
          <p:grpSpPr>
            <a:xfrm>
              <a:off x="5046962" y="6199346"/>
              <a:ext cx="601163" cy="337001"/>
              <a:chOff x="10393630" y="3075193"/>
              <a:chExt cx="601248" cy="337049"/>
            </a:xfrm>
          </p:grpSpPr>
          <p:sp>
            <p:nvSpPr>
              <p:cNvPr id="113" name="Rectangle 126">
                <a:extLst>
                  <a:ext uri="{FF2B5EF4-FFF2-40B4-BE49-F238E27FC236}">
                    <a16:creationId xmlns:a16="http://schemas.microsoft.com/office/drawing/2014/main" id="{DB2A7C08-506B-4D19-B7F2-5EE15962518F}"/>
                  </a:ext>
                </a:extLst>
              </p:cNvPr>
              <p:cNvSpPr/>
              <p:nvPr/>
            </p:nvSpPr>
            <p:spPr>
              <a:xfrm>
                <a:off x="10414487" y="3106995"/>
                <a:ext cx="559535" cy="273446"/>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a:defRPr/>
                </a:pPr>
                <a:endParaRPr lang="en-US" sz="1297" kern="0">
                  <a:solidFill>
                    <a:sysClr val="windowText" lastClr="000000"/>
                  </a:solidFill>
                  <a:latin typeface="Calibri" panose="020F0502020204030204"/>
                </a:endParaRPr>
              </a:p>
            </p:txBody>
          </p:sp>
          <p:sp>
            <p:nvSpPr>
              <p:cNvPr id="114" name="Freeform 136">
                <a:extLst>
                  <a:ext uri="{FF2B5EF4-FFF2-40B4-BE49-F238E27FC236}">
                    <a16:creationId xmlns:a16="http://schemas.microsoft.com/office/drawing/2014/main" id="{150172F6-90F9-46B5-950E-FA366988E0A9}"/>
                  </a:ext>
                </a:extLst>
              </p:cNvPr>
              <p:cNvSpPr/>
              <p:nvPr/>
            </p:nvSpPr>
            <p:spPr>
              <a:xfrm>
                <a:off x="10393630"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a:defRPr/>
                </a:pPr>
                <a:endParaRPr lang="en-US" sz="1297" kern="0">
                  <a:solidFill>
                    <a:sysClr val="windowText" lastClr="000000"/>
                  </a:solidFill>
                  <a:latin typeface="Calibri" panose="020F0502020204030204"/>
                </a:endParaRPr>
              </a:p>
            </p:txBody>
          </p:sp>
          <p:sp>
            <p:nvSpPr>
              <p:cNvPr id="115" name="Freeform 137">
                <a:extLst>
                  <a:ext uri="{FF2B5EF4-FFF2-40B4-BE49-F238E27FC236}">
                    <a16:creationId xmlns:a16="http://schemas.microsoft.com/office/drawing/2014/main" id="{27A84ECA-6643-478B-906C-EEB7F74847D8}"/>
                  </a:ext>
                </a:extLst>
              </p:cNvPr>
              <p:cNvSpPr/>
              <p:nvPr/>
            </p:nvSpPr>
            <p:spPr>
              <a:xfrm flipH="1">
                <a:off x="10945516"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a:defRPr/>
                </a:pPr>
                <a:endParaRPr lang="en-US" sz="1297" kern="0">
                  <a:solidFill>
                    <a:sysClr val="windowText" lastClr="000000"/>
                  </a:solidFill>
                  <a:latin typeface="Calibri" panose="020F0502020204030204"/>
                </a:endParaRPr>
              </a:p>
            </p:txBody>
          </p:sp>
        </p:grpSp>
        <p:grpSp>
          <p:nvGrpSpPr>
            <p:cNvPr id="101" name="Group 129">
              <a:extLst>
                <a:ext uri="{FF2B5EF4-FFF2-40B4-BE49-F238E27FC236}">
                  <a16:creationId xmlns:a16="http://schemas.microsoft.com/office/drawing/2014/main" id="{67915915-9B18-43FB-A91F-073C89A88125}"/>
                </a:ext>
              </a:extLst>
            </p:cNvPr>
            <p:cNvGrpSpPr/>
            <p:nvPr/>
          </p:nvGrpSpPr>
          <p:grpSpPr>
            <a:xfrm>
              <a:off x="5745770" y="6200112"/>
              <a:ext cx="601163" cy="337001"/>
              <a:chOff x="3523102" y="1791568"/>
              <a:chExt cx="6746733" cy="3782104"/>
            </a:xfrm>
            <a:solidFill>
              <a:schemeClr val="tx1">
                <a:lumMod val="50000"/>
              </a:schemeClr>
            </a:solidFill>
          </p:grpSpPr>
          <p:sp>
            <p:nvSpPr>
              <p:cNvPr id="110" name="Rectangle 130">
                <a:extLst>
                  <a:ext uri="{FF2B5EF4-FFF2-40B4-BE49-F238E27FC236}">
                    <a16:creationId xmlns:a16="http://schemas.microsoft.com/office/drawing/2014/main" id="{62A9A60B-E728-47CA-BBD6-A7D6B48BD77F}"/>
                  </a:ext>
                </a:extLst>
              </p:cNvPr>
              <p:cNvSpPr/>
              <p:nvPr/>
            </p:nvSpPr>
            <p:spPr>
              <a:xfrm>
                <a:off x="3757139" y="2148421"/>
                <a:ext cx="6278658" cy="3068399"/>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a:defRPr/>
                </a:pPr>
                <a:endParaRPr lang="en-US" sz="1297" kern="0">
                  <a:solidFill>
                    <a:sysClr val="windowText" lastClr="000000"/>
                  </a:solidFill>
                  <a:latin typeface="Calibri" panose="020F0502020204030204"/>
                </a:endParaRPr>
              </a:p>
            </p:txBody>
          </p:sp>
          <p:sp>
            <p:nvSpPr>
              <p:cNvPr id="111" name="Freeform 140">
                <a:extLst>
                  <a:ext uri="{FF2B5EF4-FFF2-40B4-BE49-F238E27FC236}">
                    <a16:creationId xmlns:a16="http://schemas.microsoft.com/office/drawing/2014/main" id="{8617FDF5-F151-40D9-B46D-7F20B331351A}"/>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a:defRPr/>
                </a:pPr>
                <a:endParaRPr lang="en-US" sz="1297" kern="0">
                  <a:solidFill>
                    <a:sysClr val="windowText" lastClr="000000"/>
                  </a:solidFill>
                  <a:latin typeface="Calibri" panose="020F0502020204030204"/>
                </a:endParaRPr>
              </a:p>
            </p:txBody>
          </p:sp>
          <p:sp>
            <p:nvSpPr>
              <p:cNvPr id="112" name="Freeform 141">
                <a:extLst>
                  <a:ext uri="{FF2B5EF4-FFF2-40B4-BE49-F238E27FC236}">
                    <a16:creationId xmlns:a16="http://schemas.microsoft.com/office/drawing/2014/main" id="{D3B2EAB1-198C-4C59-9EBC-B976C8F7BB5C}"/>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84">
                  <a:defRPr/>
                </a:pPr>
                <a:endParaRPr lang="en-US" sz="1297" kern="0">
                  <a:solidFill>
                    <a:sysClr val="windowText" lastClr="000000"/>
                  </a:solidFill>
                  <a:latin typeface="Calibri" panose="020F0502020204030204"/>
                </a:endParaRPr>
              </a:p>
            </p:txBody>
          </p:sp>
        </p:grpSp>
        <p:pic>
          <p:nvPicPr>
            <p:cNvPr id="102" name="Picture 4" descr="Related image">
              <a:extLst>
                <a:ext uri="{FF2B5EF4-FFF2-40B4-BE49-F238E27FC236}">
                  <a16:creationId xmlns:a16="http://schemas.microsoft.com/office/drawing/2014/main" id="{83D80C4D-AC47-4E23-BC16-9E65D959D4A7}"/>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457" r="22687"/>
            <a:stretch/>
          </p:blipFill>
          <p:spPr bwMode="auto">
            <a:xfrm>
              <a:off x="5109631" y="5848790"/>
              <a:ext cx="227726" cy="226386"/>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Image result for windows icon">
              <a:extLst>
                <a:ext uri="{FF2B5EF4-FFF2-40B4-BE49-F238E27FC236}">
                  <a16:creationId xmlns:a16="http://schemas.microsoft.com/office/drawing/2014/main" id="{7AA69D6F-B79A-49C5-8387-76614CD1C58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41367" y="5818361"/>
              <a:ext cx="282081" cy="282081"/>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4" descr="Related image">
              <a:extLst>
                <a:ext uri="{FF2B5EF4-FFF2-40B4-BE49-F238E27FC236}">
                  <a16:creationId xmlns:a16="http://schemas.microsoft.com/office/drawing/2014/main" id="{09344306-52D0-4181-958B-B6B335FFE5F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457" r="22687"/>
            <a:stretch/>
          </p:blipFill>
          <p:spPr bwMode="auto">
            <a:xfrm>
              <a:off x="5821813" y="5848790"/>
              <a:ext cx="227726" cy="226386"/>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Image result for windows icon">
              <a:extLst>
                <a:ext uri="{FF2B5EF4-FFF2-40B4-BE49-F238E27FC236}">
                  <a16:creationId xmlns:a16="http://schemas.microsoft.com/office/drawing/2014/main" id="{C7CF8499-8EF9-4FEC-881D-FB722D09236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45118" y="6227390"/>
              <a:ext cx="282081" cy="282081"/>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0" descr="Image result for Node.js logo">
              <a:extLst>
                <a:ext uri="{FF2B5EF4-FFF2-40B4-BE49-F238E27FC236}">
                  <a16:creationId xmlns:a16="http://schemas.microsoft.com/office/drawing/2014/main" id="{40E72FB4-24D3-4CE9-AC23-3FB51E32F59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99839" y="6289680"/>
              <a:ext cx="254909" cy="156330"/>
            </a:xfrm>
            <a:prstGeom prst="rect">
              <a:avLst/>
            </a:prstGeom>
            <a:extLst>
              <a:ext uri="{909E8E84-426E-40DD-AFC4-6F175D3DCCD1}">
                <a14:hiddenFill xmlns:a14="http://schemas.microsoft.com/office/drawing/2010/main">
                  <a:solidFill>
                    <a:srgbClr val="FFFFFF"/>
                  </a:solidFill>
                </a14:hiddenFill>
              </a:ext>
            </a:extLst>
          </p:spPr>
        </p:pic>
        <p:pic>
          <p:nvPicPr>
            <p:cNvPr id="107" name="Picture 10" descr="Image result for Node.js logo">
              <a:extLst>
                <a:ext uri="{FF2B5EF4-FFF2-40B4-BE49-F238E27FC236}">
                  <a16:creationId xmlns:a16="http://schemas.microsoft.com/office/drawing/2014/main" id="{BD31AB5D-EC43-4C76-A57F-FAE636F04A5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23238" y="6292494"/>
              <a:ext cx="254909" cy="156330"/>
            </a:xfrm>
            <a:prstGeom prst="rect">
              <a:avLst/>
            </a:prstGeom>
            <a:extLst>
              <a:ext uri="{909E8E84-426E-40DD-AFC4-6F175D3DCCD1}">
                <a14:hiddenFill xmlns:a14="http://schemas.microsoft.com/office/drawing/2010/main">
                  <a:solidFill>
                    <a:srgbClr val="FFFFFF"/>
                  </a:solidFill>
                </a14:hiddenFill>
              </a:ext>
            </a:extLst>
          </p:spPr>
        </p:pic>
        <p:pic>
          <p:nvPicPr>
            <p:cNvPr id="108" name="Picture 4" descr="Image result for Linux logo ">
              <a:extLst>
                <a:ext uri="{FF2B5EF4-FFF2-40B4-BE49-F238E27FC236}">
                  <a16:creationId xmlns:a16="http://schemas.microsoft.com/office/drawing/2014/main" id="{0BA378D6-89D9-4D05-B839-3E3A2A17D02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99914" y="5858038"/>
              <a:ext cx="182148" cy="213872"/>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Image result for Linux logo ">
              <a:extLst>
                <a:ext uri="{FF2B5EF4-FFF2-40B4-BE49-F238E27FC236}">
                  <a16:creationId xmlns:a16="http://schemas.microsoft.com/office/drawing/2014/main" id="{2CFCDEB4-6208-450D-BC21-3F8D8344BFE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106259" y="6262910"/>
              <a:ext cx="182148" cy="213872"/>
            </a:xfrm>
            <a:prstGeom prst="rect">
              <a:avLst/>
            </a:prstGeom>
            <a:noFill/>
            <a:extLst>
              <a:ext uri="{909E8E84-426E-40DD-AFC4-6F175D3DCCD1}">
                <a14:hiddenFill xmlns:a14="http://schemas.microsoft.com/office/drawing/2010/main">
                  <a:solidFill>
                    <a:srgbClr val="FFFFFF"/>
                  </a:solidFill>
                </a14:hiddenFill>
              </a:ext>
            </a:extLst>
          </p:spPr>
        </p:pic>
      </p:grpSp>
      <p:sp>
        <p:nvSpPr>
          <p:cNvPr id="122" name="Rectangle 143">
            <a:extLst>
              <a:ext uri="{FF2B5EF4-FFF2-40B4-BE49-F238E27FC236}">
                <a16:creationId xmlns:a16="http://schemas.microsoft.com/office/drawing/2014/main" id="{B956B78D-5807-45DD-B36C-FC4EB450BE01}"/>
              </a:ext>
            </a:extLst>
          </p:cNvPr>
          <p:cNvSpPr/>
          <p:nvPr/>
        </p:nvSpPr>
        <p:spPr>
          <a:xfrm>
            <a:off x="1557850" y="4966672"/>
            <a:ext cx="1128078" cy="900246"/>
          </a:xfrm>
          <a:prstGeom prst="rect">
            <a:avLst/>
          </a:prstGeom>
        </p:spPr>
        <p:txBody>
          <a:bodyPr wrap="square">
            <a:spAutoFit/>
          </a:bodyPr>
          <a:lstStyle/>
          <a:p>
            <a:pPr defTabSz="685739">
              <a:defRPr/>
            </a:pPr>
            <a:r>
              <a:rPr lang="en-US" sz="1050" kern="0" dirty="0" err="1">
                <a:solidFill>
                  <a:sysClr val="windowText" lastClr="000000"/>
                </a:solidFill>
                <a:latin typeface="Consolas" panose="020B0609020204030204" pitchFamily="49" charset="0"/>
              </a:rPr>
              <a:t>docker</a:t>
            </a:r>
            <a:r>
              <a:rPr lang="en-US" sz="1050" kern="0" dirty="0">
                <a:solidFill>
                  <a:sysClr val="windowText" lastClr="000000"/>
                </a:solidFill>
                <a:latin typeface="Consolas" panose="020B0609020204030204" pitchFamily="49" charset="0"/>
              </a:rPr>
              <a:t> push</a:t>
            </a:r>
          </a:p>
          <a:p>
            <a:pPr defTabSz="685739">
              <a:defRPr/>
            </a:pPr>
            <a:r>
              <a:rPr lang="en-US" sz="1050" kern="0" dirty="0">
                <a:solidFill>
                  <a:sysClr val="windowText" lastClr="000000"/>
                </a:solidFill>
                <a:latin typeface="Segoe UI Light" panose="020B0502040204020203" pitchFamily="34" charset="0"/>
                <a:ea typeface="Segoe UI" panose="020B0502040204020203" pitchFamily="34" charset="0"/>
                <a:cs typeface="Segoe UI Light" panose="020B0502040204020203" pitchFamily="34" charset="0"/>
              </a:rPr>
              <a:t>to private registry </a:t>
            </a:r>
          </a:p>
          <a:p>
            <a:pPr defTabSz="685739">
              <a:defRPr/>
            </a:pPr>
            <a:r>
              <a:rPr lang="en-US" sz="1050" kern="0" dirty="0">
                <a:solidFill>
                  <a:sysClr val="windowText" lastClr="000000"/>
                </a:solidFill>
                <a:latin typeface="Segoe UI Light" panose="020B0502040204020203" pitchFamily="34" charset="0"/>
                <a:ea typeface="Segoe UI" panose="020B0502040204020203" pitchFamily="34" charset="0"/>
                <a:cs typeface="Segoe UI Light" panose="020B0502040204020203" pitchFamily="34" charset="0"/>
              </a:rPr>
              <a:t>(*) If not using CI/CD</a:t>
            </a:r>
            <a:endParaRPr lang="en-US" sz="825" kern="0" dirty="0">
              <a:solidFill>
                <a:sysClr val="windowText" lastClr="000000"/>
              </a:solidFill>
              <a:latin typeface="Segoe UI Light" panose="020B0502040204020203" pitchFamily="34" charset="0"/>
              <a:ea typeface="Segoe UI" panose="020B0502040204020203" pitchFamily="34" charset="0"/>
              <a:cs typeface="Segoe UI Light" panose="020B0502040204020203" pitchFamily="34" charset="0"/>
            </a:endParaRPr>
          </a:p>
        </p:txBody>
      </p:sp>
      <p:pic>
        <p:nvPicPr>
          <p:cNvPr id="123" name="Picture 4" descr="Image result for laptop icon">
            <a:extLst>
              <a:ext uri="{FF2B5EF4-FFF2-40B4-BE49-F238E27FC236}">
                <a16:creationId xmlns:a16="http://schemas.microsoft.com/office/drawing/2014/main" id="{567F2981-D39E-4A85-9D86-5FB80B01C78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25437" y="3863945"/>
            <a:ext cx="737312" cy="73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69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anim calcmode="lin" valueType="num">
                                      <p:cBhvr>
                                        <p:cTn id="8" dur="1000" fill="hold"/>
                                        <p:tgtEl>
                                          <p:spTgt spid="54"/>
                                        </p:tgtEl>
                                        <p:attrNameLst>
                                          <p:attrName>ppt_x</p:attrName>
                                        </p:attrNameLst>
                                      </p:cBhvr>
                                      <p:tavLst>
                                        <p:tav tm="0">
                                          <p:val>
                                            <p:strVal val="#ppt_x"/>
                                          </p:val>
                                        </p:tav>
                                        <p:tav tm="100000">
                                          <p:val>
                                            <p:strVal val="#ppt_x"/>
                                          </p:val>
                                        </p:tav>
                                      </p:tavLst>
                                    </p:anim>
                                    <p:anim calcmode="lin" valueType="num">
                                      <p:cBhvr>
                                        <p:cTn id="9" dur="1000" fill="hold"/>
                                        <p:tgtEl>
                                          <p:spTgt spid="5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fade">
                                      <p:cBhvr>
                                        <p:cTn id="12" dur="1000"/>
                                        <p:tgtEl>
                                          <p:spTgt spid="97"/>
                                        </p:tgtEl>
                                      </p:cBhvr>
                                    </p:animEffect>
                                    <p:anim calcmode="lin" valueType="num">
                                      <p:cBhvr>
                                        <p:cTn id="13" dur="1000" fill="hold"/>
                                        <p:tgtEl>
                                          <p:spTgt spid="97"/>
                                        </p:tgtEl>
                                        <p:attrNameLst>
                                          <p:attrName>ppt_x</p:attrName>
                                        </p:attrNameLst>
                                      </p:cBhvr>
                                      <p:tavLst>
                                        <p:tav tm="0">
                                          <p:val>
                                            <p:strVal val="#ppt_x"/>
                                          </p:val>
                                        </p:tav>
                                        <p:tav tm="100000">
                                          <p:val>
                                            <p:strVal val="#ppt_x"/>
                                          </p:val>
                                        </p:tav>
                                      </p:tavLst>
                                    </p:anim>
                                    <p:anim calcmode="lin" valueType="num">
                                      <p:cBhvr>
                                        <p:cTn id="14"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1000"/>
                                        <p:tgtEl>
                                          <p:spTgt spid="63"/>
                                        </p:tgtEl>
                                      </p:cBhvr>
                                    </p:animEffect>
                                    <p:anim calcmode="lin" valueType="num">
                                      <p:cBhvr>
                                        <p:cTn id="20" dur="1000" fill="hold"/>
                                        <p:tgtEl>
                                          <p:spTgt spid="63"/>
                                        </p:tgtEl>
                                        <p:attrNameLst>
                                          <p:attrName>ppt_x</p:attrName>
                                        </p:attrNameLst>
                                      </p:cBhvr>
                                      <p:tavLst>
                                        <p:tav tm="0">
                                          <p:val>
                                            <p:strVal val="#ppt_x"/>
                                          </p:val>
                                        </p:tav>
                                        <p:tav tm="100000">
                                          <p:val>
                                            <p:strVal val="#ppt_x"/>
                                          </p:val>
                                        </p:tav>
                                      </p:tavLst>
                                    </p:anim>
                                    <p:anim calcmode="lin" valueType="num">
                                      <p:cBhvr>
                                        <p:cTn id="21"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2"/>
                                        </p:tgtEl>
                                        <p:attrNameLst>
                                          <p:attrName>style.visibility</p:attrName>
                                        </p:attrNameLst>
                                      </p:cBhvr>
                                      <p:to>
                                        <p:strVal val="visible"/>
                                      </p:to>
                                    </p:set>
                                    <p:animEffect transition="in" filter="wipe(left)">
                                      <p:cBhvr>
                                        <p:cTn id="26" dur="500"/>
                                        <p:tgtEl>
                                          <p:spTgt spid="7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left)">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fade">
                                      <p:cBhvr>
                                        <p:cTn id="36"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5">
            <a:extLst>
              <a:ext uri="{FF2B5EF4-FFF2-40B4-BE49-F238E27FC236}">
                <a16:creationId xmlns:a16="http://schemas.microsoft.com/office/drawing/2014/main" id="{89AE8ECF-075E-4AAB-B57C-F169DCDD1880}"/>
              </a:ext>
            </a:extLst>
          </p:cNvPr>
          <p:cNvSpPr/>
          <p:nvPr/>
        </p:nvSpPr>
        <p:spPr>
          <a:xfrm>
            <a:off x="2187253" y="2142589"/>
            <a:ext cx="2006125" cy="70792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68533" tIns="68533" rIns="68533" bIns="68533" numCol="1" spcCol="0" rtlCol="0" fromWordArt="0" anchor="b" anchorCtr="0" forceAA="0" compatLnSpc="1">
            <a:prstTxWarp prst="textNoShape">
              <a:avLst/>
            </a:prstTxWarp>
            <a:noAutofit/>
          </a:bodyPr>
          <a:lstStyle/>
          <a:p>
            <a:pPr algn="r" defTabSz="672229">
              <a:defRPr/>
            </a:pPr>
            <a:endParaRPr lang="en-US" sz="825" kern="0" dirty="0">
              <a:solidFill>
                <a:sysClr val="windowText" lastClr="000000"/>
              </a:solidFill>
              <a:latin typeface="Segoe UI"/>
            </a:endParaRPr>
          </a:p>
        </p:txBody>
      </p:sp>
      <p:pic>
        <p:nvPicPr>
          <p:cNvPr id="5" name="Picture 130">
            <a:extLst>
              <a:ext uri="{FF2B5EF4-FFF2-40B4-BE49-F238E27FC236}">
                <a16:creationId xmlns:a16="http://schemas.microsoft.com/office/drawing/2014/main" id="{16121F66-9F6D-4212-9E15-7FDD9509AA9A}"/>
              </a:ext>
            </a:extLst>
          </p:cNvPr>
          <p:cNvPicPr>
            <a:picLocks noChangeAspect="1"/>
          </p:cNvPicPr>
          <p:nvPr/>
        </p:nvPicPr>
        <p:blipFill>
          <a:blip r:embed="rId3">
            <a:duotone>
              <a:prstClr val="black"/>
              <a:schemeClr val="tx2">
                <a:tint val="45000"/>
                <a:satMod val="400000"/>
              </a:schemeClr>
            </a:duotone>
          </a:blip>
          <a:stretch>
            <a:fillRect/>
          </a:stretch>
        </p:blipFill>
        <p:spPr>
          <a:xfrm>
            <a:off x="2637568" y="2230788"/>
            <a:ext cx="449854" cy="469131"/>
          </a:xfrm>
          <a:prstGeom prst="rect">
            <a:avLst/>
          </a:prstGeom>
        </p:spPr>
      </p:pic>
      <p:cxnSp>
        <p:nvCxnSpPr>
          <p:cNvPr id="6" name="Straight Arrow Connector 41">
            <a:extLst>
              <a:ext uri="{FF2B5EF4-FFF2-40B4-BE49-F238E27FC236}">
                <a16:creationId xmlns:a16="http://schemas.microsoft.com/office/drawing/2014/main" id="{F0EEC00D-2A12-44B7-A995-BA71ECB3FA4C}"/>
              </a:ext>
            </a:extLst>
          </p:cNvPr>
          <p:cNvCxnSpPr>
            <a:cxnSpLocks/>
          </p:cNvCxnSpPr>
          <p:nvPr/>
        </p:nvCxnSpPr>
        <p:spPr>
          <a:xfrm>
            <a:off x="4680170" y="2993518"/>
            <a:ext cx="590249" cy="502408"/>
          </a:xfrm>
          <a:prstGeom prst="straightConnector1">
            <a:avLst/>
          </a:prstGeom>
          <a:ln w="76200">
            <a:solidFill>
              <a:srgbClr val="89CBFF"/>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nvGrpSpPr>
          <p:cNvPr id="7" name="Group 45">
            <a:extLst>
              <a:ext uri="{FF2B5EF4-FFF2-40B4-BE49-F238E27FC236}">
                <a16:creationId xmlns:a16="http://schemas.microsoft.com/office/drawing/2014/main" id="{52BBDD74-F14D-4343-8025-F555B15F418B}"/>
              </a:ext>
            </a:extLst>
          </p:cNvPr>
          <p:cNvGrpSpPr/>
          <p:nvPr/>
        </p:nvGrpSpPr>
        <p:grpSpPr>
          <a:xfrm>
            <a:off x="4286259" y="2789298"/>
            <a:ext cx="399250" cy="233502"/>
            <a:chOff x="4227749" y="3121751"/>
            <a:chExt cx="532409" cy="311380"/>
          </a:xfrm>
        </p:grpSpPr>
        <p:grpSp>
          <p:nvGrpSpPr>
            <p:cNvPr id="8" name="Group 52">
              <a:extLst>
                <a:ext uri="{FF2B5EF4-FFF2-40B4-BE49-F238E27FC236}">
                  <a16:creationId xmlns:a16="http://schemas.microsoft.com/office/drawing/2014/main" id="{1CBFBC8C-7EB1-45F8-A17F-7C948DBEAA86}"/>
                </a:ext>
              </a:extLst>
            </p:cNvPr>
            <p:cNvGrpSpPr>
              <a:grpSpLocks noChangeAspect="1"/>
            </p:cNvGrpSpPr>
            <p:nvPr/>
          </p:nvGrpSpPr>
          <p:grpSpPr>
            <a:xfrm>
              <a:off x="4227749" y="3180454"/>
              <a:ext cx="450741" cy="252677"/>
              <a:chOff x="3523102" y="1791568"/>
              <a:chExt cx="6746733" cy="3782104"/>
            </a:xfrm>
            <a:solidFill>
              <a:srgbClr val="002060"/>
            </a:solidFill>
          </p:grpSpPr>
          <p:sp>
            <p:nvSpPr>
              <p:cNvPr id="10" name="Rectangle 53">
                <a:extLst>
                  <a:ext uri="{FF2B5EF4-FFF2-40B4-BE49-F238E27FC236}">
                    <a16:creationId xmlns:a16="http://schemas.microsoft.com/office/drawing/2014/main" id="{52A74D6C-3E22-4B9A-B8EE-8C9D7ADFB5F0}"/>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5">
                  <a:defRPr/>
                </a:pPr>
                <a:endParaRPr lang="en-US" sz="1324" kern="0" dirty="0">
                  <a:solidFill>
                    <a:sysClr val="windowText" lastClr="000000"/>
                  </a:solidFill>
                  <a:latin typeface="Calibri" panose="020F0502020204030204"/>
                </a:endParaRPr>
              </a:p>
            </p:txBody>
          </p:sp>
          <p:sp>
            <p:nvSpPr>
              <p:cNvPr id="11" name="Freeform 73">
                <a:extLst>
                  <a:ext uri="{FF2B5EF4-FFF2-40B4-BE49-F238E27FC236}">
                    <a16:creationId xmlns:a16="http://schemas.microsoft.com/office/drawing/2014/main" id="{4ADB83A8-DC26-4957-8B6B-8B3A48C3CACA}"/>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5">
                  <a:defRPr/>
                </a:pPr>
                <a:endParaRPr lang="en-US" sz="1324" kern="0" dirty="0">
                  <a:solidFill>
                    <a:sysClr val="windowText" lastClr="000000"/>
                  </a:solidFill>
                  <a:latin typeface="Calibri" panose="020F0502020204030204"/>
                </a:endParaRPr>
              </a:p>
            </p:txBody>
          </p:sp>
          <p:sp>
            <p:nvSpPr>
              <p:cNvPr id="12" name="Freeform 74">
                <a:extLst>
                  <a:ext uri="{FF2B5EF4-FFF2-40B4-BE49-F238E27FC236}">
                    <a16:creationId xmlns:a16="http://schemas.microsoft.com/office/drawing/2014/main" id="{AF35772A-E439-42D5-ADD5-EDB6552D8B2B}"/>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5">
                  <a:defRPr/>
                </a:pPr>
                <a:endParaRPr lang="en-US" sz="1324" kern="0" dirty="0">
                  <a:solidFill>
                    <a:sysClr val="windowText" lastClr="000000"/>
                  </a:solidFill>
                  <a:latin typeface="Calibri" panose="020F0502020204030204"/>
                </a:endParaRPr>
              </a:p>
            </p:txBody>
          </p:sp>
        </p:grpSp>
        <p:pic>
          <p:nvPicPr>
            <p:cNvPr id="9" name="Picture 69">
              <a:extLst>
                <a:ext uri="{FF2B5EF4-FFF2-40B4-BE49-F238E27FC236}">
                  <a16:creationId xmlns:a16="http://schemas.microsoft.com/office/drawing/2014/main" id="{EC80FE20-ED44-4A72-B3C7-1CDAFB5CA20C}"/>
                </a:ext>
              </a:extLst>
            </p:cNvPr>
            <p:cNvPicPr>
              <a:picLocks noChangeAspect="1"/>
            </p:cNvPicPr>
            <p:nvPr/>
          </p:nvPicPr>
          <p:blipFill>
            <a:blip r:embed="rId4"/>
            <a:stretch>
              <a:fillRect/>
            </a:stretch>
          </p:blipFill>
          <p:spPr>
            <a:xfrm>
              <a:off x="4271287" y="3121751"/>
              <a:ext cx="488871" cy="273622"/>
            </a:xfrm>
            <a:prstGeom prst="rect">
              <a:avLst/>
            </a:prstGeom>
          </p:spPr>
        </p:pic>
      </p:grpSp>
      <p:sp>
        <p:nvSpPr>
          <p:cNvPr id="13" name="Right Arrow 5">
            <a:extLst>
              <a:ext uri="{FF2B5EF4-FFF2-40B4-BE49-F238E27FC236}">
                <a16:creationId xmlns:a16="http://schemas.microsoft.com/office/drawing/2014/main" id="{60832DD2-1F9B-4AD0-BE9C-1F95A5332A63}"/>
              </a:ext>
            </a:extLst>
          </p:cNvPr>
          <p:cNvSpPr/>
          <p:nvPr/>
        </p:nvSpPr>
        <p:spPr>
          <a:xfrm>
            <a:off x="3796322" y="2142589"/>
            <a:ext cx="2006125" cy="70792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68533" tIns="68533" rIns="68533" bIns="68533" numCol="1" spcCol="0" rtlCol="0" fromWordArt="0" anchor="b" anchorCtr="0" forceAA="0" compatLnSpc="1">
            <a:prstTxWarp prst="textNoShape">
              <a:avLst/>
            </a:prstTxWarp>
            <a:noAutofit/>
          </a:bodyPr>
          <a:lstStyle/>
          <a:p>
            <a:pPr algn="r" defTabSz="672229">
              <a:defRPr/>
            </a:pPr>
            <a:endParaRPr lang="en-US" sz="825" kern="0" dirty="0">
              <a:solidFill>
                <a:sysClr val="windowText" lastClr="000000"/>
              </a:solidFill>
              <a:latin typeface="Segoe UI"/>
            </a:endParaRPr>
          </a:p>
        </p:txBody>
      </p:sp>
      <p:grpSp>
        <p:nvGrpSpPr>
          <p:cNvPr id="14" name="Group 21">
            <a:extLst>
              <a:ext uri="{FF2B5EF4-FFF2-40B4-BE49-F238E27FC236}">
                <a16:creationId xmlns:a16="http://schemas.microsoft.com/office/drawing/2014/main" id="{94288569-BB56-4A26-AE65-82F49284C93A}"/>
              </a:ext>
            </a:extLst>
          </p:cNvPr>
          <p:cNvGrpSpPr/>
          <p:nvPr/>
        </p:nvGrpSpPr>
        <p:grpSpPr>
          <a:xfrm>
            <a:off x="3607760" y="1916628"/>
            <a:ext cx="1112616" cy="1145332"/>
            <a:chOff x="2777875" y="1412218"/>
            <a:chExt cx="1483698" cy="1527326"/>
          </a:xfrm>
        </p:grpSpPr>
        <p:sp>
          <p:nvSpPr>
            <p:cNvPr id="15" name="Rounded Rectangle 12">
              <a:extLst>
                <a:ext uri="{FF2B5EF4-FFF2-40B4-BE49-F238E27FC236}">
                  <a16:creationId xmlns:a16="http://schemas.microsoft.com/office/drawing/2014/main" id="{94FB8816-7E31-4BB7-BBBD-509ADA34ACA4}"/>
                </a:ext>
              </a:extLst>
            </p:cNvPr>
            <p:cNvSpPr/>
            <p:nvPr/>
          </p:nvSpPr>
          <p:spPr>
            <a:xfrm>
              <a:off x="2777875"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8533" tIns="68533" rIns="68533" bIns="68533" numCol="1" spcCol="0" rtlCol="0" fromWordArt="0" anchor="b" anchorCtr="0" forceAA="0" compatLnSpc="1">
              <a:prstTxWarp prst="textNoShape">
                <a:avLst/>
              </a:prstTxWarp>
              <a:noAutofit/>
            </a:bodyPr>
            <a:lstStyle/>
            <a:p>
              <a:pPr algn="r" defTabSz="672229">
                <a:defRPr/>
              </a:pPr>
              <a:endParaRPr lang="en-US" sz="825" kern="0" dirty="0">
                <a:solidFill>
                  <a:sysClr val="windowText" lastClr="000000"/>
                </a:solidFill>
                <a:latin typeface="Segoe UI"/>
              </a:endParaRPr>
            </a:p>
          </p:txBody>
        </p:sp>
        <p:sp>
          <p:nvSpPr>
            <p:cNvPr id="16" name="TextBox 32">
              <a:extLst>
                <a:ext uri="{FF2B5EF4-FFF2-40B4-BE49-F238E27FC236}">
                  <a16:creationId xmlns:a16="http://schemas.microsoft.com/office/drawing/2014/main" id="{AFDD3480-71B2-43CC-AE93-DE2DD8A9AD04}"/>
                </a:ext>
              </a:extLst>
            </p:cNvPr>
            <p:cNvSpPr txBox="1"/>
            <p:nvPr/>
          </p:nvSpPr>
          <p:spPr>
            <a:xfrm>
              <a:off x="2825969" y="1794022"/>
              <a:ext cx="1387510" cy="899200"/>
            </a:xfrm>
            <a:prstGeom prst="rect">
              <a:avLst/>
            </a:prstGeom>
          </p:spPr>
          <p:txBody>
            <a:bodyPr vert="horz" wrap="square" lIns="68533" tIns="68533" rIns="68533" bIns="68533" rtlCol="0" anchor="t">
              <a:noAutofit/>
            </a:bodyPr>
            <a:lstStyle/>
            <a:p>
              <a:pPr marL="174888" indent="-174888" algn="ctr" defTabSz="672229">
                <a:defRPr/>
              </a:pPr>
              <a:r>
                <a:rPr lang="en-US" sz="1200" kern="0" dirty="0">
                  <a:solidFill>
                    <a:prstClr val="white"/>
                  </a:solidFill>
                  <a:latin typeface="Segoe UI" panose="020B0502040204020203" pitchFamily="34" charset="0"/>
                  <a:ea typeface="Segoe UI" panose="020B0502040204020203" pitchFamily="34" charset="0"/>
                  <a:cs typeface="Segoe UI" panose="020B0502040204020203" pitchFamily="34" charset="0"/>
                </a:rPr>
                <a:t>Build/CI,</a:t>
              </a:r>
            </a:p>
            <a:p>
              <a:pPr marL="174888" indent="-174888" algn="ctr" defTabSz="672229">
                <a:defRPr/>
              </a:pPr>
              <a:r>
                <a:rPr lang="en-US" sz="1200" kern="0" dirty="0">
                  <a:solidFill>
                    <a:prstClr val="white"/>
                  </a:solidFill>
                  <a:latin typeface="Segoe UI" panose="020B0502040204020203" pitchFamily="34" charset="0"/>
                  <a:ea typeface="Segoe UI" panose="020B0502040204020203" pitchFamily="34" charset="0"/>
                  <a:cs typeface="Segoe UI" panose="020B0502040204020203" pitchFamily="34" charset="0"/>
                </a:rPr>
                <a:t>Integrate,</a:t>
              </a:r>
            </a:p>
            <a:p>
              <a:pPr marL="174888" indent="-174888" algn="ctr" defTabSz="672229">
                <a:defRPr/>
              </a:pPr>
              <a:r>
                <a:rPr lang="en-US" sz="1200" kern="0" dirty="0">
                  <a:solidFill>
                    <a:prstClr val="white"/>
                  </a:solidFill>
                  <a:latin typeface="Segoe UI" panose="020B0502040204020203" pitchFamily="34" charset="0"/>
                  <a:ea typeface="Segoe UI" panose="020B0502040204020203" pitchFamily="34" charset="0"/>
                  <a:cs typeface="Segoe UI" panose="020B0502040204020203" pitchFamily="34" charset="0"/>
                </a:rPr>
                <a:t>Test</a:t>
              </a:r>
            </a:p>
          </p:txBody>
        </p:sp>
        <p:sp>
          <p:nvSpPr>
            <p:cNvPr id="17" name="TextBox 66">
              <a:extLst>
                <a:ext uri="{FF2B5EF4-FFF2-40B4-BE49-F238E27FC236}">
                  <a16:creationId xmlns:a16="http://schemas.microsoft.com/office/drawing/2014/main" id="{89B3D989-ED22-479D-A62B-BDA54906D1EB}"/>
                </a:ext>
              </a:extLst>
            </p:cNvPr>
            <p:cNvSpPr txBox="1"/>
            <p:nvPr/>
          </p:nvSpPr>
          <p:spPr>
            <a:xfrm>
              <a:off x="3081795" y="1412218"/>
              <a:ext cx="967141" cy="390626"/>
            </a:xfrm>
            <a:prstGeom prst="rect">
              <a:avLst/>
            </a:prstGeom>
          </p:spPr>
          <p:txBody>
            <a:bodyPr vert="horz" wrap="square" lIns="68533" tIns="68533" rIns="68533" bIns="68533" rtlCol="0" anchor="t">
              <a:noAutofit/>
            </a:bodyPr>
            <a:lstStyle/>
            <a:p>
              <a:pPr marL="174888" indent="-174888" algn="ctr" defTabSz="672229">
                <a:defRPr/>
              </a:pPr>
              <a:r>
                <a:rPr lang="en-US" sz="1500"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3.</a:t>
              </a:r>
            </a:p>
          </p:txBody>
        </p:sp>
        <p:pic>
          <p:nvPicPr>
            <p:cNvPr id="18" name="Picture 4" descr="https://zapier.cachefly.net/storage/services/59152a3a91bfe0ddd2fc9b978448593a.128x128.png">
              <a:extLst>
                <a:ext uri="{FF2B5EF4-FFF2-40B4-BE49-F238E27FC236}">
                  <a16:creationId xmlns:a16="http://schemas.microsoft.com/office/drawing/2014/main" id="{24615CF3-54A8-4729-840C-DF9B6371CDF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2851527" y="1505210"/>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ight Arrow 5">
            <a:extLst>
              <a:ext uri="{FF2B5EF4-FFF2-40B4-BE49-F238E27FC236}">
                <a16:creationId xmlns:a16="http://schemas.microsoft.com/office/drawing/2014/main" id="{C85D0CD0-2DB9-4AC1-8E5C-A92D760274D3}"/>
              </a:ext>
            </a:extLst>
          </p:cNvPr>
          <p:cNvSpPr/>
          <p:nvPr/>
        </p:nvSpPr>
        <p:spPr>
          <a:xfrm rot="16200000">
            <a:off x="1808035" y="3377638"/>
            <a:ext cx="1435364" cy="70792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68533" tIns="68533" rIns="68533" bIns="68533" numCol="1" spcCol="0" rtlCol="0" fromWordArt="0" anchor="b" anchorCtr="0" forceAA="0" compatLnSpc="1">
            <a:prstTxWarp prst="textNoShape">
              <a:avLst/>
            </a:prstTxWarp>
            <a:noAutofit/>
          </a:bodyPr>
          <a:lstStyle/>
          <a:p>
            <a:pPr algn="r" defTabSz="672229">
              <a:defRPr/>
            </a:pPr>
            <a:endParaRPr lang="en-US" sz="825" kern="0" dirty="0">
              <a:solidFill>
                <a:sysClr val="windowText" lastClr="000000"/>
              </a:solidFill>
              <a:latin typeface="Segoe UI"/>
            </a:endParaRPr>
          </a:p>
        </p:txBody>
      </p:sp>
      <p:pic>
        <p:nvPicPr>
          <p:cNvPr id="20" name="Picture 12">
            <a:extLst>
              <a:ext uri="{FF2B5EF4-FFF2-40B4-BE49-F238E27FC236}">
                <a16:creationId xmlns:a16="http://schemas.microsoft.com/office/drawing/2014/main" id="{D679CBA2-8FA8-406E-9B3A-3E6D72AA56BD}"/>
              </a:ext>
            </a:extLst>
          </p:cNvPr>
          <p:cNvPicPr>
            <a:picLocks noChangeAspect="1"/>
          </p:cNvPicPr>
          <p:nvPr/>
        </p:nvPicPr>
        <p:blipFill>
          <a:blip r:embed="rId3">
            <a:duotone>
              <a:prstClr val="black"/>
              <a:schemeClr val="tx2">
                <a:tint val="45000"/>
                <a:satMod val="400000"/>
              </a:schemeClr>
            </a:duotone>
          </a:blip>
          <a:stretch>
            <a:fillRect/>
          </a:stretch>
        </p:blipFill>
        <p:spPr>
          <a:xfrm>
            <a:off x="2334700" y="4460837"/>
            <a:ext cx="449854" cy="469131"/>
          </a:xfrm>
          <a:prstGeom prst="rect">
            <a:avLst/>
          </a:prstGeom>
        </p:spPr>
      </p:pic>
      <p:grpSp>
        <p:nvGrpSpPr>
          <p:cNvPr id="21" name="Group 17">
            <a:extLst>
              <a:ext uri="{FF2B5EF4-FFF2-40B4-BE49-F238E27FC236}">
                <a16:creationId xmlns:a16="http://schemas.microsoft.com/office/drawing/2014/main" id="{359B86BD-51D0-4E25-A73B-C765B234FAE8}"/>
              </a:ext>
            </a:extLst>
          </p:cNvPr>
          <p:cNvGrpSpPr/>
          <p:nvPr/>
        </p:nvGrpSpPr>
        <p:grpSpPr>
          <a:xfrm>
            <a:off x="1714346" y="4442790"/>
            <a:ext cx="1965545" cy="1339876"/>
            <a:chOff x="252964" y="4780912"/>
            <a:chExt cx="2621099" cy="1786754"/>
          </a:xfrm>
        </p:grpSpPr>
        <p:sp>
          <p:nvSpPr>
            <p:cNvPr id="22" name="Rounded Rectangle 11">
              <a:extLst>
                <a:ext uri="{FF2B5EF4-FFF2-40B4-BE49-F238E27FC236}">
                  <a16:creationId xmlns:a16="http://schemas.microsoft.com/office/drawing/2014/main" id="{59D4B4EA-0880-4837-8270-63C2CBC64325}"/>
                </a:ext>
              </a:extLst>
            </p:cNvPr>
            <p:cNvSpPr/>
            <p:nvPr/>
          </p:nvSpPr>
          <p:spPr>
            <a:xfrm>
              <a:off x="300269" y="4780912"/>
              <a:ext cx="2573794" cy="178675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8533" tIns="68533" rIns="68533" bIns="68533" numCol="1" spcCol="0" rtlCol="0" fromWordArt="0" anchor="b" anchorCtr="0" forceAA="0" compatLnSpc="1">
              <a:prstTxWarp prst="textNoShape">
                <a:avLst/>
              </a:prstTxWarp>
              <a:noAutofit/>
            </a:bodyPr>
            <a:lstStyle/>
            <a:p>
              <a:pPr algn="r" defTabSz="672229">
                <a:defRPr/>
              </a:pPr>
              <a:endParaRPr lang="en-US" sz="825" kern="0" dirty="0">
                <a:solidFill>
                  <a:sysClr val="windowText" lastClr="000000"/>
                </a:solidFill>
                <a:latin typeface="Segoe UI"/>
              </a:endParaRPr>
            </a:p>
          </p:txBody>
        </p:sp>
        <p:grpSp>
          <p:nvGrpSpPr>
            <p:cNvPr id="23" name="Group 96">
              <a:extLst>
                <a:ext uri="{FF2B5EF4-FFF2-40B4-BE49-F238E27FC236}">
                  <a16:creationId xmlns:a16="http://schemas.microsoft.com/office/drawing/2014/main" id="{925E9180-B57D-4D8E-B403-0D3189EDD9DC}"/>
                </a:ext>
              </a:extLst>
            </p:cNvPr>
            <p:cNvGrpSpPr/>
            <p:nvPr/>
          </p:nvGrpSpPr>
          <p:grpSpPr>
            <a:xfrm>
              <a:off x="1756065" y="5902498"/>
              <a:ext cx="658373" cy="378242"/>
              <a:chOff x="2195243" y="5902498"/>
              <a:chExt cx="658373" cy="378242"/>
            </a:xfrm>
          </p:grpSpPr>
          <p:sp>
            <p:nvSpPr>
              <p:cNvPr id="35" name="Rectangle 30">
                <a:extLst>
                  <a:ext uri="{FF2B5EF4-FFF2-40B4-BE49-F238E27FC236}">
                    <a16:creationId xmlns:a16="http://schemas.microsoft.com/office/drawing/2014/main" id="{792F64FD-9872-420F-AFF7-ACFD5654A9CB}"/>
                  </a:ext>
                </a:extLst>
              </p:cNvPr>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ysClr val="windowText" lastClr="000000"/>
                  </a:solidFill>
                  <a:latin typeface="Calibri" panose="020F0502020204030204"/>
                </a:endParaRPr>
              </a:p>
            </p:txBody>
          </p:sp>
          <p:sp>
            <p:nvSpPr>
              <p:cNvPr id="36" name="Oval 31">
                <a:extLst>
                  <a:ext uri="{FF2B5EF4-FFF2-40B4-BE49-F238E27FC236}">
                    <a16:creationId xmlns:a16="http://schemas.microsoft.com/office/drawing/2014/main" id="{D5FB6F42-4278-47AA-9682-7BC57D61C1F4}"/>
                  </a:ext>
                </a:extLst>
              </p:cNvPr>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ysClr val="windowText" lastClr="000000"/>
                  </a:solidFill>
                  <a:latin typeface="Calibri" panose="020F0502020204030204"/>
                </a:endParaRPr>
              </a:p>
            </p:txBody>
          </p:sp>
          <p:sp>
            <p:nvSpPr>
              <p:cNvPr id="37" name="Rectangle 32">
                <a:extLst>
                  <a:ext uri="{FF2B5EF4-FFF2-40B4-BE49-F238E27FC236}">
                    <a16:creationId xmlns:a16="http://schemas.microsoft.com/office/drawing/2014/main" id="{B8A57C84-233C-4A92-90AE-9725C0846617}"/>
                  </a:ext>
                </a:extLst>
              </p:cNvPr>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ysClr val="windowText" lastClr="000000"/>
                  </a:solidFill>
                  <a:latin typeface="Calibri" panose="020F0502020204030204"/>
                </a:endParaRPr>
              </a:p>
            </p:txBody>
          </p:sp>
          <p:sp>
            <p:nvSpPr>
              <p:cNvPr id="38" name="Freeform 33">
                <a:extLst>
                  <a:ext uri="{FF2B5EF4-FFF2-40B4-BE49-F238E27FC236}">
                    <a16:creationId xmlns:a16="http://schemas.microsoft.com/office/drawing/2014/main" id="{A16ADD91-7BFB-4777-AE0A-711164D18C6D}"/>
                  </a:ext>
                </a:extLst>
              </p:cNvPr>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ysClr val="windowText" lastClr="000000"/>
                  </a:solidFill>
                  <a:latin typeface="Calibri" panose="020F0502020204030204"/>
                </a:endParaRPr>
              </a:p>
            </p:txBody>
          </p:sp>
          <p:sp>
            <p:nvSpPr>
              <p:cNvPr id="39" name="Freeform 38">
                <a:extLst>
                  <a:ext uri="{FF2B5EF4-FFF2-40B4-BE49-F238E27FC236}">
                    <a16:creationId xmlns:a16="http://schemas.microsoft.com/office/drawing/2014/main" id="{2553B45C-D658-4D13-962B-CE59174C025A}"/>
                  </a:ext>
                </a:extLst>
              </p:cNvPr>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ysClr val="windowText" lastClr="000000"/>
                  </a:solidFill>
                  <a:latin typeface="Calibri" panose="020F0502020204030204"/>
                </a:endParaRPr>
              </a:p>
            </p:txBody>
          </p:sp>
          <p:sp>
            <p:nvSpPr>
              <p:cNvPr id="40" name="Freeform 39">
                <a:extLst>
                  <a:ext uri="{FF2B5EF4-FFF2-40B4-BE49-F238E27FC236}">
                    <a16:creationId xmlns:a16="http://schemas.microsoft.com/office/drawing/2014/main" id="{77EC3D3E-CAD0-45B3-B641-EE5DE494C93D}"/>
                  </a:ext>
                </a:extLst>
              </p:cNvPr>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ysClr val="windowText" lastClr="000000"/>
                  </a:solidFill>
                  <a:latin typeface="Calibri" panose="020F0502020204030204"/>
                </a:endParaRPr>
              </a:p>
            </p:txBody>
          </p:sp>
        </p:grpSp>
        <p:grpSp>
          <p:nvGrpSpPr>
            <p:cNvPr id="24" name="Group 97">
              <a:extLst>
                <a:ext uri="{FF2B5EF4-FFF2-40B4-BE49-F238E27FC236}">
                  <a16:creationId xmlns:a16="http://schemas.microsoft.com/office/drawing/2014/main" id="{6AA6564E-4D46-4D48-8C36-15669D6AA0F7}"/>
                </a:ext>
              </a:extLst>
            </p:cNvPr>
            <p:cNvGrpSpPr/>
            <p:nvPr/>
          </p:nvGrpSpPr>
          <p:grpSpPr>
            <a:xfrm>
              <a:off x="606413" y="5902498"/>
              <a:ext cx="658373" cy="378242"/>
              <a:chOff x="1392286" y="5902498"/>
              <a:chExt cx="658373" cy="378242"/>
            </a:xfrm>
          </p:grpSpPr>
          <p:sp>
            <p:nvSpPr>
              <p:cNvPr id="27" name="Rectangle 34">
                <a:extLst>
                  <a:ext uri="{FF2B5EF4-FFF2-40B4-BE49-F238E27FC236}">
                    <a16:creationId xmlns:a16="http://schemas.microsoft.com/office/drawing/2014/main" id="{68595CB2-5D74-4C15-BC31-EE2E8F0F5B48}"/>
                  </a:ext>
                </a:extLst>
              </p:cNvPr>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ysClr val="windowText" lastClr="000000"/>
                  </a:solidFill>
                  <a:latin typeface="Calibri" panose="020F0502020204030204"/>
                </a:endParaRPr>
              </a:p>
            </p:txBody>
          </p:sp>
          <p:sp>
            <p:nvSpPr>
              <p:cNvPr id="28" name="Oval 35">
                <a:extLst>
                  <a:ext uri="{FF2B5EF4-FFF2-40B4-BE49-F238E27FC236}">
                    <a16:creationId xmlns:a16="http://schemas.microsoft.com/office/drawing/2014/main" id="{97B14456-331F-412C-82C8-CBAC288F8407}"/>
                  </a:ext>
                </a:extLst>
              </p:cNvPr>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ysClr val="windowText" lastClr="000000"/>
                  </a:solidFill>
                  <a:latin typeface="Calibri" panose="020F0502020204030204"/>
                </a:endParaRPr>
              </a:p>
            </p:txBody>
          </p:sp>
          <p:sp>
            <p:nvSpPr>
              <p:cNvPr id="29" name="Rectangle 36">
                <a:extLst>
                  <a:ext uri="{FF2B5EF4-FFF2-40B4-BE49-F238E27FC236}">
                    <a16:creationId xmlns:a16="http://schemas.microsoft.com/office/drawing/2014/main" id="{F9BBD8B7-AA35-4D56-BE3B-7F3AA2C0FB1E}"/>
                  </a:ext>
                </a:extLst>
              </p:cNvPr>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ysClr val="windowText" lastClr="000000"/>
                  </a:solidFill>
                  <a:latin typeface="Calibri" panose="020F0502020204030204"/>
                </a:endParaRPr>
              </a:p>
            </p:txBody>
          </p:sp>
          <p:sp>
            <p:nvSpPr>
              <p:cNvPr id="30" name="Freeform 37">
                <a:extLst>
                  <a:ext uri="{FF2B5EF4-FFF2-40B4-BE49-F238E27FC236}">
                    <a16:creationId xmlns:a16="http://schemas.microsoft.com/office/drawing/2014/main" id="{DF0F94DB-7F2B-460E-A620-F856451AADAB}"/>
                  </a:ext>
                </a:extLst>
              </p:cNvPr>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ysClr val="windowText" lastClr="000000"/>
                  </a:solidFill>
                  <a:latin typeface="Calibri" panose="020F0502020204030204"/>
                </a:endParaRPr>
              </a:p>
            </p:txBody>
          </p:sp>
          <p:sp>
            <p:nvSpPr>
              <p:cNvPr id="31" name="Freeform 40">
                <a:extLst>
                  <a:ext uri="{FF2B5EF4-FFF2-40B4-BE49-F238E27FC236}">
                    <a16:creationId xmlns:a16="http://schemas.microsoft.com/office/drawing/2014/main" id="{C6D0D366-314C-4A0F-A3DB-1E8A2452EDAF}"/>
                  </a:ext>
                </a:extLst>
              </p:cNvPr>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ysClr val="windowText" lastClr="000000"/>
                  </a:solidFill>
                  <a:latin typeface="Calibri" panose="020F0502020204030204"/>
                </a:endParaRPr>
              </a:p>
            </p:txBody>
          </p:sp>
          <p:sp>
            <p:nvSpPr>
              <p:cNvPr id="32" name="Freeform 41">
                <a:extLst>
                  <a:ext uri="{FF2B5EF4-FFF2-40B4-BE49-F238E27FC236}">
                    <a16:creationId xmlns:a16="http://schemas.microsoft.com/office/drawing/2014/main" id="{D0BBF9E0-8587-4665-9AF7-0F199203267F}"/>
                  </a:ext>
                </a:extLst>
              </p:cNvPr>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ysClr val="windowText" lastClr="000000"/>
                  </a:solidFill>
                  <a:latin typeface="Calibri" panose="020F0502020204030204"/>
                </a:endParaRPr>
              </a:p>
            </p:txBody>
          </p:sp>
          <p:sp>
            <p:nvSpPr>
              <p:cNvPr id="33" name="Freeform 42">
                <a:extLst>
                  <a:ext uri="{FF2B5EF4-FFF2-40B4-BE49-F238E27FC236}">
                    <a16:creationId xmlns:a16="http://schemas.microsoft.com/office/drawing/2014/main" id="{9BB32C02-225A-4E6F-83B0-8E08BD72DAA7}"/>
                  </a:ext>
                </a:extLst>
              </p:cNvPr>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ysClr val="windowText" lastClr="000000"/>
                  </a:solidFill>
                  <a:latin typeface="Calibri" panose="020F0502020204030204"/>
                </a:endParaRPr>
              </a:p>
            </p:txBody>
          </p:sp>
          <p:sp>
            <p:nvSpPr>
              <p:cNvPr id="34" name="Freeform 43">
                <a:extLst>
                  <a:ext uri="{FF2B5EF4-FFF2-40B4-BE49-F238E27FC236}">
                    <a16:creationId xmlns:a16="http://schemas.microsoft.com/office/drawing/2014/main" id="{A2D36C97-75D0-446C-AC27-F69D8BE0A2C8}"/>
                  </a:ext>
                </a:extLst>
              </p:cNvPr>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ysClr val="windowText" lastClr="000000"/>
                  </a:solidFill>
                  <a:latin typeface="Calibri" panose="020F0502020204030204"/>
                </a:endParaRPr>
              </a:p>
            </p:txBody>
          </p:sp>
        </p:grpSp>
        <p:sp>
          <p:nvSpPr>
            <p:cNvPr id="25" name="TextBox 77">
              <a:extLst>
                <a:ext uri="{FF2B5EF4-FFF2-40B4-BE49-F238E27FC236}">
                  <a16:creationId xmlns:a16="http://schemas.microsoft.com/office/drawing/2014/main" id="{16049B7A-54AE-4899-B3D3-91D523C95B6D}"/>
                </a:ext>
              </a:extLst>
            </p:cNvPr>
            <p:cNvSpPr txBox="1"/>
            <p:nvPr/>
          </p:nvSpPr>
          <p:spPr>
            <a:xfrm>
              <a:off x="252964" y="4876684"/>
              <a:ext cx="967141" cy="390626"/>
            </a:xfrm>
            <a:prstGeom prst="rect">
              <a:avLst/>
            </a:prstGeom>
          </p:spPr>
          <p:txBody>
            <a:bodyPr vert="horz" wrap="square" lIns="68533" tIns="68533" rIns="68533" bIns="68533" rtlCol="0" anchor="t">
              <a:noAutofit/>
            </a:bodyPr>
            <a:lstStyle/>
            <a:p>
              <a:pPr marL="174888" indent="-174888" algn="ctr" defTabSz="672229">
                <a:defRPr/>
              </a:pPr>
              <a:r>
                <a:rPr lang="en-US" sz="1500"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1.</a:t>
              </a:r>
            </a:p>
          </p:txBody>
        </p:sp>
        <p:pic>
          <p:nvPicPr>
            <p:cNvPr id="26" name="Picture 4" descr="https://zapier.cachefly.net/storage/services/59152a3a91bfe0ddd2fc9b978448593a.128x128.png">
              <a:extLst>
                <a:ext uri="{FF2B5EF4-FFF2-40B4-BE49-F238E27FC236}">
                  <a16:creationId xmlns:a16="http://schemas.microsoft.com/office/drawing/2014/main" id="{361E4663-ED76-42B2-A693-4AF79049D03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1362028" y="6201582"/>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Right Arrow 5">
            <a:extLst>
              <a:ext uri="{FF2B5EF4-FFF2-40B4-BE49-F238E27FC236}">
                <a16:creationId xmlns:a16="http://schemas.microsoft.com/office/drawing/2014/main" id="{50A1A430-DE2B-42AE-A4E8-E02B342CFF90}"/>
              </a:ext>
            </a:extLst>
          </p:cNvPr>
          <p:cNvSpPr/>
          <p:nvPr/>
        </p:nvSpPr>
        <p:spPr>
          <a:xfrm>
            <a:off x="5739137" y="2134501"/>
            <a:ext cx="1530596" cy="707929"/>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68533" tIns="68533" rIns="68533" bIns="68533" numCol="1" spcCol="0" rtlCol="0" fromWordArt="0" anchor="b" anchorCtr="0" forceAA="0" compatLnSpc="1">
            <a:prstTxWarp prst="textNoShape">
              <a:avLst/>
            </a:prstTxWarp>
            <a:noAutofit/>
          </a:bodyPr>
          <a:lstStyle/>
          <a:p>
            <a:pPr algn="r" defTabSz="672229">
              <a:defRPr/>
            </a:pPr>
            <a:endParaRPr lang="en-US" sz="825" kern="0" dirty="0">
              <a:solidFill>
                <a:sysClr val="windowText" lastClr="000000"/>
              </a:solidFill>
              <a:latin typeface="Segoe UI"/>
            </a:endParaRPr>
          </a:p>
        </p:txBody>
      </p:sp>
      <p:sp>
        <p:nvSpPr>
          <p:cNvPr id="42" name="Freeform: Shape 172">
            <a:extLst>
              <a:ext uri="{FF2B5EF4-FFF2-40B4-BE49-F238E27FC236}">
                <a16:creationId xmlns:a16="http://schemas.microsoft.com/office/drawing/2014/main" id="{66B22B64-AF41-48E5-A06F-34DDF6AA38E8}"/>
              </a:ext>
            </a:extLst>
          </p:cNvPr>
          <p:cNvSpPr/>
          <p:nvPr/>
        </p:nvSpPr>
        <p:spPr>
          <a:xfrm rot="16200000">
            <a:off x="7701183" y="2123590"/>
            <a:ext cx="1394278" cy="607029"/>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7029" h="1202278">
                <a:moveTo>
                  <a:pt x="4387029" y="881005"/>
                </a:moveTo>
                <a:lnTo>
                  <a:pt x="4387029" y="1202278"/>
                </a:lnTo>
                <a:lnTo>
                  <a:pt x="4714" y="1202278"/>
                </a:lnTo>
                <a:lnTo>
                  <a:pt x="4714" y="885097"/>
                </a:lnTo>
                <a:lnTo>
                  <a:pt x="0" y="885083"/>
                </a:lnTo>
                <a:lnTo>
                  <a:pt x="4714" y="883793"/>
                </a:lnTo>
                <a:lnTo>
                  <a:pt x="4714" y="881005"/>
                </a:lnTo>
                <a:lnTo>
                  <a:pt x="14900" y="881005"/>
                </a:lnTo>
                <a:lnTo>
                  <a:pt x="3233840" y="0"/>
                </a:lnTo>
                <a:lnTo>
                  <a:pt x="4365100" y="881005"/>
                </a:lnTo>
                <a:close/>
              </a:path>
            </a:pathLst>
          </a:custGeom>
          <a:solidFill>
            <a:srgbClr val="505050"/>
          </a:solidFill>
          <a:ln w="28575" cap="flat" cmpd="sng" algn="ctr">
            <a:solidFill>
              <a:schemeClr val="bg1">
                <a:lumMod val="75000"/>
              </a:schemeClr>
            </a:solidFill>
            <a:prstDash val="soli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68533" tIns="68533" rIns="68533" bIns="68533" numCol="1" spcCol="0" rtlCol="0" fromWordArt="0" anchor="b" anchorCtr="0" forceAA="0" compatLnSpc="1">
            <a:prstTxWarp prst="textNoShape">
              <a:avLst/>
            </a:prstTxWarp>
            <a:noAutofit/>
          </a:bodyPr>
          <a:lstStyle/>
          <a:p>
            <a:pPr algn="r" defTabSz="672229">
              <a:defRPr/>
            </a:pPr>
            <a:endParaRPr lang="en-US" sz="825" kern="0" dirty="0">
              <a:solidFill>
                <a:sysClr val="windowText" lastClr="000000"/>
              </a:solidFill>
              <a:latin typeface="Segoe UI"/>
            </a:endParaRPr>
          </a:p>
        </p:txBody>
      </p:sp>
      <p:sp>
        <p:nvSpPr>
          <p:cNvPr id="43" name="Title 1">
            <a:extLst>
              <a:ext uri="{FF2B5EF4-FFF2-40B4-BE49-F238E27FC236}">
                <a16:creationId xmlns:a16="http://schemas.microsoft.com/office/drawing/2014/main" id="{30E4E9B8-9258-4FA1-A981-33DB68F5C5EE}"/>
              </a:ext>
            </a:extLst>
          </p:cNvPr>
          <p:cNvSpPr>
            <a:spLocks noGrp="1"/>
          </p:cNvSpPr>
          <p:nvPr>
            <p:ph type="title"/>
          </p:nvPr>
        </p:nvSpPr>
        <p:spPr>
          <a:xfrm>
            <a:off x="1922033" y="819767"/>
            <a:ext cx="8591715" cy="553334"/>
          </a:xfrm>
        </p:spPr>
        <p:txBody>
          <a:bodyPr>
            <a:normAutofit fontScale="90000"/>
          </a:bodyPr>
          <a:lstStyle/>
          <a:p>
            <a:r>
              <a:rPr lang="en-US" sz="4000" dirty="0"/>
              <a:t>DevOps Workflow using containers</a:t>
            </a:r>
          </a:p>
        </p:txBody>
      </p:sp>
      <p:sp>
        <p:nvSpPr>
          <p:cNvPr id="44" name="Bent Arrow 14">
            <a:extLst>
              <a:ext uri="{FF2B5EF4-FFF2-40B4-BE49-F238E27FC236}">
                <a16:creationId xmlns:a16="http://schemas.microsoft.com/office/drawing/2014/main" id="{8812EA3C-4447-497B-8CB9-4AC56313BD94}"/>
              </a:ext>
            </a:extLst>
          </p:cNvPr>
          <p:cNvSpPr/>
          <p:nvPr/>
        </p:nvSpPr>
        <p:spPr>
          <a:xfrm rot="10800000">
            <a:off x="3710256" y="3001617"/>
            <a:ext cx="4384553" cy="2341614"/>
          </a:xfrm>
          <a:prstGeom prst="bentArrow">
            <a:avLst>
              <a:gd name="adj1" fmla="val 4873"/>
              <a:gd name="adj2" fmla="val 8600"/>
              <a:gd name="adj3" fmla="val 13322"/>
              <a:gd name="adj4" fmla="val 294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68533" tIns="68533" rIns="68533" bIns="68533" numCol="1" spcCol="0" rtlCol="0" fromWordArt="0" anchor="b" anchorCtr="0" forceAA="0" compatLnSpc="1">
            <a:prstTxWarp prst="textNoShape">
              <a:avLst/>
            </a:prstTxWarp>
            <a:noAutofit/>
          </a:bodyPr>
          <a:lstStyle/>
          <a:p>
            <a:pPr algn="r" defTabSz="672229">
              <a:defRPr/>
            </a:pPr>
            <a:endParaRPr lang="en-US" sz="825" kern="0" dirty="0">
              <a:solidFill>
                <a:sysClr val="windowText" lastClr="000000"/>
              </a:solidFill>
              <a:latin typeface="Segoe UI"/>
            </a:endParaRPr>
          </a:p>
        </p:txBody>
      </p:sp>
      <p:sp>
        <p:nvSpPr>
          <p:cNvPr id="45" name="TextBox 14">
            <a:extLst>
              <a:ext uri="{FF2B5EF4-FFF2-40B4-BE49-F238E27FC236}">
                <a16:creationId xmlns:a16="http://schemas.microsoft.com/office/drawing/2014/main" id="{8B5A0BB8-F7DD-4DC1-AC70-73C068B972C5}"/>
              </a:ext>
            </a:extLst>
          </p:cNvPr>
          <p:cNvSpPr txBox="1"/>
          <p:nvPr/>
        </p:nvSpPr>
        <p:spPr>
          <a:xfrm>
            <a:off x="4594563" y="4647475"/>
            <a:ext cx="2465998" cy="269287"/>
          </a:xfrm>
          <a:prstGeom prst="rect">
            <a:avLst/>
          </a:prstGeom>
        </p:spPr>
        <p:txBody>
          <a:bodyPr vert="horz" wrap="square" lIns="68533" tIns="68533" rIns="68533" bIns="68533" rtlCol="0" anchor="t">
            <a:noAutofit/>
          </a:bodyPr>
          <a:lstStyle/>
          <a:p>
            <a:pPr algn="ctr" defTabSz="672229">
              <a:defRPr/>
            </a:pPr>
            <a:r>
              <a:rPr lang="en-US" sz="1050" kern="0" dirty="0">
                <a:solidFill>
                  <a:prstClr val="white"/>
                </a:solidFill>
                <a:latin typeface="Segoe UI" panose="020B0502040204020203" pitchFamily="34" charset="0"/>
                <a:ea typeface="Segoe UI" panose="020B0502040204020203" pitchFamily="34" charset="0"/>
                <a:cs typeface="Segoe UI" panose="020B0502040204020203" pitchFamily="34" charset="0"/>
              </a:rPr>
              <a:t>Monitor and Diagnose</a:t>
            </a:r>
          </a:p>
        </p:txBody>
      </p:sp>
      <p:sp>
        <p:nvSpPr>
          <p:cNvPr id="46" name="AutoShape 21">
            <a:extLst>
              <a:ext uri="{FF2B5EF4-FFF2-40B4-BE49-F238E27FC236}">
                <a16:creationId xmlns:a16="http://schemas.microsoft.com/office/drawing/2014/main" id="{98183FDC-ABB5-47FA-9149-4D0F82B61D33}"/>
              </a:ext>
            </a:extLst>
          </p:cNvPr>
          <p:cNvSpPr>
            <a:spLocks noChangeAspect="1" noChangeArrowheads="1" noTextEdit="1"/>
          </p:cNvSpPr>
          <p:nvPr/>
        </p:nvSpPr>
        <p:spPr bwMode="auto">
          <a:xfrm>
            <a:off x="1879857" y="4722281"/>
            <a:ext cx="1675708" cy="1081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dirty="0">
              <a:solidFill>
                <a:sysClr val="windowText" lastClr="000000"/>
              </a:solidFill>
              <a:latin typeface="Calibri" panose="020F0502020204030204"/>
            </a:endParaRPr>
          </a:p>
        </p:txBody>
      </p:sp>
      <p:sp>
        <p:nvSpPr>
          <p:cNvPr id="47" name="Rectangle 36">
            <a:extLst>
              <a:ext uri="{FF2B5EF4-FFF2-40B4-BE49-F238E27FC236}">
                <a16:creationId xmlns:a16="http://schemas.microsoft.com/office/drawing/2014/main" id="{8E0B06C2-F2B7-4E79-83FA-3C4A5C55542D}"/>
              </a:ext>
            </a:extLst>
          </p:cNvPr>
          <p:cNvSpPr/>
          <p:nvPr/>
        </p:nvSpPr>
        <p:spPr>
          <a:xfrm>
            <a:off x="8017477" y="5138392"/>
            <a:ext cx="1143382" cy="300082"/>
          </a:xfrm>
          <a:prstGeom prst="rect">
            <a:avLst/>
          </a:prstGeom>
        </p:spPr>
        <p:txBody>
          <a:bodyPr wrap="square">
            <a:spAutoFit/>
          </a:bodyPr>
          <a:lstStyle/>
          <a:p>
            <a:pPr defTabSz="685739">
              <a:defRPr/>
            </a:pPr>
            <a:r>
              <a:rPr lang="en-US" sz="1350" i="1"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Outer-Loop</a:t>
            </a:r>
          </a:p>
        </p:txBody>
      </p:sp>
      <p:sp>
        <p:nvSpPr>
          <p:cNvPr id="48" name="Rectangle 39">
            <a:extLst>
              <a:ext uri="{FF2B5EF4-FFF2-40B4-BE49-F238E27FC236}">
                <a16:creationId xmlns:a16="http://schemas.microsoft.com/office/drawing/2014/main" id="{ED4EE61F-2711-4FC8-808B-D62A683E344D}"/>
              </a:ext>
            </a:extLst>
          </p:cNvPr>
          <p:cNvSpPr/>
          <p:nvPr/>
        </p:nvSpPr>
        <p:spPr>
          <a:xfrm>
            <a:off x="2001718" y="3643437"/>
            <a:ext cx="386987" cy="600164"/>
          </a:xfrm>
          <a:prstGeom prst="rect">
            <a:avLst/>
          </a:prstGeom>
        </p:spPr>
        <p:txBody>
          <a:bodyPr wrap="square">
            <a:spAutoFit/>
          </a:bodyPr>
          <a:lstStyle/>
          <a:p>
            <a:pPr algn="ctr" defTabSz="685739">
              <a:defRPr/>
            </a:pPr>
            <a:r>
              <a:rPr lang="en-US" sz="825"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Push</a:t>
            </a:r>
          </a:p>
          <a:p>
            <a:pPr algn="ctr" defTabSz="685739">
              <a:defRPr/>
            </a:pPr>
            <a:r>
              <a:rPr lang="en-US" sz="825"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Code</a:t>
            </a:r>
          </a:p>
        </p:txBody>
      </p:sp>
      <p:cxnSp>
        <p:nvCxnSpPr>
          <p:cNvPr id="49" name="Straight Arrow Connector 63">
            <a:extLst>
              <a:ext uri="{FF2B5EF4-FFF2-40B4-BE49-F238E27FC236}">
                <a16:creationId xmlns:a16="http://schemas.microsoft.com/office/drawing/2014/main" id="{F7619711-2759-4CFD-A93E-FB5399791EDC}"/>
              </a:ext>
            </a:extLst>
          </p:cNvPr>
          <p:cNvCxnSpPr>
            <a:cxnSpLocks/>
            <a:stCxn id="75" idx="1"/>
          </p:cNvCxnSpPr>
          <p:nvPr/>
        </p:nvCxnSpPr>
        <p:spPr>
          <a:xfrm flipH="1">
            <a:off x="3757403" y="3770958"/>
            <a:ext cx="1505108" cy="889563"/>
          </a:xfrm>
          <a:prstGeom prst="straightConnector1">
            <a:avLst/>
          </a:prstGeom>
          <a:ln w="76200">
            <a:solidFill>
              <a:srgbClr val="89CBFF"/>
            </a:solidFill>
            <a:headEnd type="none"/>
            <a:tailEnd type="triangle" w="med" len="lg"/>
          </a:ln>
        </p:spPr>
        <p:style>
          <a:lnRef idx="1">
            <a:schemeClr val="accent1"/>
          </a:lnRef>
          <a:fillRef idx="0">
            <a:schemeClr val="accent1"/>
          </a:fillRef>
          <a:effectRef idx="0">
            <a:schemeClr val="accent1"/>
          </a:effectRef>
          <a:fontRef idx="minor">
            <a:schemeClr val="tx1"/>
          </a:fontRef>
        </p:style>
      </p:cxnSp>
      <p:grpSp>
        <p:nvGrpSpPr>
          <p:cNvPr id="50" name="Group 45061">
            <a:extLst>
              <a:ext uri="{FF2B5EF4-FFF2-40B4-BE49-F238E27FC236}">
                <a16:creationId xmlns:a16="http://schemas.microsoft.com/office/drawing/2014/main" id="{403A1FBF-C365-45F3-8E76-F28183CEAE06}"/>
              </a:ext>
            </a:extLst>
          </p:cNvPr>
          <p:cNvGrpSpPr/>
          <p:nvPr/>
        </p:nvGrpSpPr>
        <p:grpSpPr>
          <a:xfrm>
            <a:off x="7203135" y="1898250"/>
            <a:ext cx="1115945" cy="1228328"/>
            <a:chOff x="7572388" y="1387710"/>
            <a:chExt cx="1488138" cy="1638004"/>
          </a:xfrm>
        </p:grpSpPr>
        <p:sp>
          <p:nvSpPr>
            <p:cNvPr id="51" name="Rounded Rectangle 26">
              <a:extLst>
                <a:ext uri="{FF2B5EF4-FFF2-40B4-BE49-F238E27FC236}">
                  <a16:creationId xmlns:a16="http://schemas.microsoft.com/office/drawing/2014/main" id="{603339B4-BCB4-41E9-ABD5-A14E3E7E46CC}"/>
                </a:ext>
              </a:extLst>
            </p:cNvPr>
            <p:cNvSpPr/>
            <p:nvPr/>
          </p:nvSpPr>
          <p:spPr>
            <a:xfrm>
              <a:off x="7576828"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8533" tIns="68533" rIns="68533" bIns="68533" numCol="1" spcCol="0" rtlCol="0" fromWordArt="0" anchor="b" anchorCtr="0" forceAA="0" compatLnSpc="1">
              <a:prstTxWarp prst="textNoShape">
                <a:avLst/>
              </a:prstTxWarp>
              <a:noAutofit/>
            </a:bodyPr>
            <a:lstStyle/>
            <a:p>
              <a:pPr algn="r" defTabSz="672229">
                <a:defRPr/>
              </a:pPr>
              <a:endParaRPr lang="en-US" sz="825" kern="0" dirty="0">
                <a:solidFill>
                  <a:sysClr val="windowText" lastClr="000000"/>
                </a:solidFill>
                <a:latin typeface="Segoe UI"/>
              </a:endParaRPr>
            </a:p>
          </p:txBody>
        </p:sp>
        <p:sp>
          <p:nvSpPr>
            <p:cNvPr id="52" name="TextBox 34">
              <a:extLst>
                <a:ext uri="{FF2B5EF4-FFF2-40B4-BE49-F238E27FC236}">
                  <a16:creationId xmlns:a16="http://schemas.microsoft.com/office/drawing/2014/main" id="{85EDC967-4845-4B44-9994-C44B2C755C69}"/>
                </a:ext>
              </a:extLst>
            </p:cNvPr>
            <p:cNvSpPr txBox="1"/>
            <p:nvPr/>
          </p:nvSpPr>
          <p:spPr>
            <a:xfrm>
              <a:off x="7572388" y="2437531"/>
              <a:ext cx="1406898" cy="588183"/>
            </a:xfrm>
            <a:prstGeom prst="rect">
              <a:avLst/>
            </a:prstGeom>
          </p:spPr>
          <p:txBody>
            <a:bodyPr vert="horz" wrap="square" lIns="68533" tIns="68533" rIns="68533" bIns="68533" rtlCol="0" anchor="t">
              <a:noAutofit/>
            </a:bodyPr>
            <a:lstStyle/>
            <a:p>
              <a:pPr marL="174888" indent="-174888" defTabSz="672229">
                <a:defRPr/>
              </a:pPr>
              <a:r>
                <a:rPr lang="en-US" sz="825" kern="0" dirty="0">
                  <a:solidFill>
                    <a:prstClr val="white"/>
                  </a:solidFill>
                  <a:latin typeface="Segoe UI" panose="020B0502040204020203" pitchFamily="34" charset="0"/>
                  <a:ea typeface="Segoe UI" pitchFamily="34" charset="0"/>
                  <a:cs typeface="Segoe UI" panose="020B0502040204020203" pitchFamily="34" charset="0"/>
                </a:rPr>
                <a:t>Production</a:t>
              </a:r>
            </a:p>
            <a:p>
              <a:pPr marL="174888" indent="-174888" defTabSz="672229">
                <a:defRPr/>
              </a:pPr>
              <a:r>
                <a:rPr lang="en-US" sz="825" kern="0" dirty="0">
                  <a:solidFill>
                    <a:prstClr val="white"/>
                  </a:solidFill>
                  <a:latin typeface="Segoe UI" panose="020B0502040204020203" pitchFamily="34" charset="0"/>
                  <a:ea typeface="Segoe UI" pitchFamily="34" charset="0"/>
                  <a:cs typeface="Segoe UI" panose="020B0502040204020203" pitchFamily="34" charset="0"/>
                </a:rPr>
                <a:t>environments</a:t>
              </a:r>
            </a:p>
          </p:txBody>
        </p:sp>
        <p:sp>
          <p:nvSpPr>
            <p:cNvPr id="53" name="TextBox 35">
              <a:extLst>
                <a:ext uri="{FF2B5EF4-FFF2-40B4-BE49-F238E27FC236}">
                  <a16:creationId xmlns:a16="http://schemas.microsoft.com/office/drawing/2014/main" id="{DFE3CE2E-62DC-4EE5-BBBA-2BCC0EE155ED}"/>
                </a:ext>
              </a:extLst>
            </p:cNvPr>
            <p:cNvSpPr txBox="1"/>
            <p:nvPr/>
          </p:nvSpPr>
          <p:spPr>
            <a:xfrm>
              <a:off x="7632963" y="1680614"/>
              <a:ext cx="1411380" cy="427319"/>
            </a:xfrm>
            <a:prstGeom prst="rect">
              <a:avLst/>
            </a:prstGeom>
          </p:spPr>
          <p:txBody>
            <a:bodyPr vert="horz" wrap="square" lIns="68533" tIns="68533" rIns="68533" bIns="68533" rtlCol="0" anchor="t">
              <a:noAutofit/>
            </a:bodyPr>
            <a:lstStyle/>
            <a:p>
              <a:pPr marL="174888" indent="-174888" algn="ctr" defTabSz="672229">
                <a:defRPr/>
              </a:pPr>
              <a:r>
                <a:rPr lang="en-US" sz="1200" kern="0" dirty="0">
                  <a:solidFill>
                    <a:prstClr val="white"/>
                  </a:solidFill>
                  <a:latin typeface="Segoe UI" panose="020B0502040204020203" pitchFamily="34" charset="0"/>
                  <a:ea typeface="Segoe UI" pitchFamily="34" charset="0"/>
                  <a:cs typeface="Segoe UI" panose="020B0502040204020203" pitchFamily="34" charset="0"/>
                </a:rPr>
                <a:t>Run, Manage</a:t>
              </a:r>
            </a:p>
          </p:txBody>
        </p:sp>
        <p:sp>
          <p:nvSpPr>
            <p:cNvPr id="54" name="Rectangle 60">
              <a:extLst>
                <a:ext uri="{FF2B5EF4-FFF2-40B4-BE49-F238E27FC236}">
                  <a16:creationId xmlns:a16="http://schemas.microsoft.com/office/drawing/2014/main" id="{88A2804D-6729-4314-813E-196DCB2F6A05}"/>
                </a:ext>
              </a:extLst>
            </p:cNvPr>
            <p:cNvSpPr/>
            <p:nvPr/>
          </p:nvSpPr>
          <p:spPr>
            <a:xfrm>
              <a:off x="7683226" y="2034185"/>
              <a:ext cx="1262181" cy="432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1350" dirty="0">
                <a:solidFill>
                  <a:prstClr val="white"/>
                </a:solidFill>
                <a:latin typeface="Calibri" panose="020F0502020204030204"/>
              </a:endParaRPr>
            </a:p>
          </p:txBody>
        </p:sp>
        <p:pic>
          <p:nvPicPr>
            <p:cNvPr id="55" name="Picture 61">
              <a:extLst>
                <a:ext uri="{FF2B5EF4-FFF2-40B4-BE49-F238E27FC236}">
                  <a16:creationId xmlns:a16="http://schemas.microsoft.com/office/drawing/2014/main" id="{60B36D64-47AF-49CE-BE9C-DA152F534D3A}"/>
                </a:ext>
              </a:extLst>
            </p:cNvPr>
            <p:cNvPicPr>
              <a:picLocks noChangeAspect="1"/>
            </p:cNvPicPr>
            <p:nvPr/>
          </p:nvPicPr>
          <p:blipFill>
            <a:blip r:embed="rId6"/>
            <a:stretch>
              <a:fillRect/>
            </a:stretch>
          </p:blipFill>
          <p:spPr>
            <a:xfrm>
              <a:off x="7769766" y="2080979"/>
              <a:ext cx="392605" cy="338551"/>
            </a:xfrm>
            <a:prstGeom prst="rect">
              <a:avLst/>
            </a:prstGeom>
          </p:spPr>
        </p:pic>
        <p:sp>
          <p:nvSpPr>
            <p:cNvPr id="56" name="TextBox 68">
              <a:extLst>
                <a:ext uri="{FF2B5EF4-FFF2-40B4-BE49-F238E27FC236}">
                  <a16:creationId xmlns:a16="http://schemas.microsoft.com/office/drawing/2014/main" id="{A173C36B-969E-43C3-B577-DFCCAD3B4C81}"/>
                </a:ext>
              </a:extLst>
            </p:cNvPr>
            <p:cNvSpPr txBox="1"/>
            <p:nvPr/>
          </p:nvSpPr>
          <p:spPr>
            <a:xfrm>
              <a:off x="7849949" y="1387710"/>
              <a:ext cx="967141" cy="390626"/>
            </a:xfrm>
            <a:prstGeom prst="rect">
              <a:avLst/>
            </a:prstGeom>
          </p:spPr>
          <p:txBody>
            <a:bodyPr vert="horz" wrap="square" lIns="68533" tIns="68533" rIns="68533" bIns="68533" rtlCol="0" anchor="t">
              <a:noAutofit/>
            </a:bodyPr>
            <a:lstStyle/>
            <a:p>
              <a:pPr marL="174888" indent="-174888" algn="ctr" defTabSz="672229">
                <a:defRPr/>
              </a:pPr>
              <a:r>
                <a:rPr lang="en-US" sz="1500"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5.</a:t>
              </a:r>
            </a:p>
          </p:txBody>
        </p:sp>
        <p:pic>
          <p:nvPicPr>
            <p:cNvPr id="57" name="Picture 71">
              <a:extLst>
                <a:ext uri="{FF2B5EF4-FFF2-40B4-BE49-F238E27FC236}">
                  <a16:creationId xmlns:a16="http://schemas.microsoft.com/office/drawing/2014/main" id="{3C3F3DBF-092B-4C06-9D46-B6D3BA8C98C8}"/>
                </a:ext>
              </a:extLst>
            </p:cNvPr>
            <p:cNvPicPr>
              <a:picLocks noChangeAspect="1"/>
            </p:cNvPicPr>
            <p:nvPr/>
          </p:nvPicPr>
          <p:blipFill>
            <a:blip r:embed="rId7"/>
            <a:stretch>
              <a:fillRect/>
            </a:stretch>
          </p:blipFill>
          <p:spPr>
            <a:xfrm>
              <a:off x="8296301" y="2105507"/>
              <a:ext cx="628748" cy="308658"/>
            </a:xfrm>
            <a:prstGeom prst="rect">
              <a:avLst/>
            </a:prstGeom>
          </p:spPr>
        </p:pic>
        <p:cxnSp>
          <p:nvCxnSpPr>
            <p:cNvPr id="58" name="Straight Connector 72">
              <a:extLst>
                <a:ext uri="{FF2B5EF4-FFF2-40B4-BE49-F238E27FC236}">
                  <a16:creationId xmlns:a16="http://schemas.microsoft.com/office/drawing/2014/main" id="{03E94D34-FAF6-4F29-99D5-A5724087ED7B}"/>
                </a:ext>
              </a:extLst>
            </p:cNvPr>
            <p:cNvCxnSpPr/>
            <p:nvPr/>
          </p:nvCxnSpPr>
          <p:spPr>
            <a:xfrm>
              <a:off x="8199520" y="2090620"/>
              <a:ext cx="96781" cy="2119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73">
              <a:extLst>
                <a:ext uri="{FF2B5EF4-FFF2-40B4-BE49-F238E27FC236}">
                  <a16:creationId xmlns:a16="http://schemas.microsoft.com/office/drawing/2014/main" id="{B870F453-420C-494A-A73C-7B20E7B3BB3A}"/>
                </a:ext>
              </a:extLst>
            </p:cNvPr>
            <p:cNvCxnSpPr/>
            <p:nvPr/>
          </p:nvCxnSpPr>
          <p:spPr>
            <a:xfrm flipV="1">
              <a:off x="8190439" y="2398285"/>
              <a:ext cx="116983" cy="2976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Rectangle: Rounded Corners 74">
              <a:extLst>
                <a:ext uri="{FF2B5EF4-FFF2-40B4-BE49-F238E27FC236}">
                  <a16:creationId xmlns:a16="http://schemas.microsoft.com/office/drawing/2014/main" id="{676BB896-9993-4103-BEDF-FC6D5E23FFC3}"/>
                </a:ext>
              </a:extLst>
            </p:cNvPr>
            <p:cNvSpPr/>
            <p:nvPr/>
          </p:nvSpPr>
          <p:spPr>
            <a:xfrm>
              <a:off x="7725711" y="2057484"/>
              <a:ext cx="482889" cy="380047"/>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1350" dirty="0">
                <a:solidFill>
                  <a:prstClr val="white"/>
                </a:solidFill>
                <a:latin typeface="Calibri" panose="020F0502020204030204"/>
              </a:endParaRPr>
            </a:p>
          </p:txBody>
        </p:sp>
      </p:grpSp>
      <p:grpSp>
        <p:nvGrpSpPr>
          <p:cNvPr id="61" name="Group 45068">
            <a:extLst>
              <a:ext uri="{FF2B5EF4-FFF2-40B4-BE49-F238E27FC236}">
                <a16:creationId xmlns:a16="http://schemas.microsoft.com/office/drawing/2014/main" id="{66A49F02-59AE-407A-963A-75B424CC3A69}"/>
              </a:ext>
            </a:extLst>
          </p:cNvPr>
          <p:cNvGrpSpPr/>
          <p:nvPr/>
        </p:nvGrpSpPr>
        <p:grpSpPr>
          <a:xfrm>
            <a:off x="5035576" y="4418101"/>
            <a:ext cx="1551846" cy="1209051"/>
            <a:chOff x="4681901" y="4747986"/>
            <a:chExt cx="2069421" cy="1612297"/>
          </a:xfrm>
        </p:grpSpPr>
        <p:pic>
          <p:nvPicPr>
            <p:cNvPr id="62" name="Picture 10">
              <a:extLst>
                <a:ext uri="{FF2B5EF4-FFF2-40B4-BE49-F238E27FC236}">
                  <a16:creationId xmlns:a16="http://schemas.microsoft.com/office/drawing/2014/main" id="{830B345B-2422-459E-ACF5-C3436DE86EC3}"/>
                </a:ext>
              </a:extLst>
            </p:cNvPr>
            <p:cNvPicPr>
              <a:picLocks noChangeAspect="1"/>
            </p:cNvPicPr>
            <p:nvPr/>
          </p:nvPicPr>
          <p:blipFill>
            <a:blip r:embed="rId8">
              <a:duotone>
                <a:prstClr val="black"/>
                <a:schemeClr val="accent6">
                  <a:tint val="45000"/>
                  <a:satMod val="400000"/>
                </a:schemeClr>
              </a:duotone>
            </a:blip>
            <a:stretch>
              <a:fillRect/>
            </a:stretch>
          </p:blipFill>
          <p:spPr>
            <a:xfrm>
              <a:off x="4681901" y="4854122"/>
              <a:ext cx="2069421" cy="1506161"/>
            </a:xfrm>
            <a:prstGeom prst="rect">
              <a:avLst/>
            </a:prstGeom>
          </p:spPr>
        </p:pic>
        <p:sp>
          <p:nvSpPr>
            <p:cNvPr id="63" name="Rectangle 75">
              <a:extLst>
                <a:ext uri="{FF2B5EF4-FFF2-40B4-BE49-F238E27FC236}">
                  <a16:creationId xmlns:a16="http://schemas.microsoft.com/office/drawing/2014/main" id="{D8C99CEE-C87D-4BB3-B7AA-F2135E8542D9}"/>
                </a:ext>
              </a:extLst>
            </p:cNvPr>
            <p:cNvSpPr/>
            <p:nvPr/>
          </p:nvSpPr>
          <p:spPr>
            <a:xfrm>
              <a:off x="4984766" y="4897716"/>
              <a:ext cx="1705477" cy="202787"/>
            </a:xfrm>
            <a:prstGeom prst="rect">
              <a:avLst/>
            </a:prstGeom>
            <a:solidFill>
              <a:srgbClr val="65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1350" dirty="0">
                <a:solidFill>
                  <a:prstClr val="white"/>
                </a:solidFill>
                <a:latin typeface="Calibri" panose="020F0502020204030204"/>
              </a:endParaRPr>
            </a:p>
          </p:txBody>
        </p:sp>
        <p:sp>
          <p:nvSpPr>
            <p:cNvPr id="64" name="TextBox 76">
              <a:extLst>
                <a:ext uri="{FF2B5EF4-FFF2-40B4-BE49-F238E27FC236}">
                  <a16:creationId xmlns:a16="http://schemas.microsoft.com/office/drawing/2014/main" id="{1296C628-BF08-4E98-BA4B-4B74EE9894F8}"/>
                </a:ext>
              </a:extLst>
            </p:cNvPr>
            <p:cNvSpPr txBox="1"/>
            <p:nvPr/>
          </p:nvSpPr>
          <p:spPr>
            <a:xfrm>
              <a:off x="5291402" y="4747986"/>
              <a:ext cx="967141" cy="390626"/>
            </a:xfrm>
            <a:prstGeom prst="rect">
              <a:avLst/>
            </a:prstGeom>
          </p:spPr>
          <p:txBody>
            <a:bodyPr vert="horz" wrap="square" lIns="68533" tIns="68533" rIns="68533" bIns="68533" rtlCol="0" anchor="t">
              <a:noAutofit/>
            </a:bodyPr>
            <a:lstStyle/>
            <a:p>
              <a:pPr marL="174888" indent="-174888" algn="ctr" defTabSz="672229">
                <a:defRPr/>
              </a:pPr>
              <a:r>
                <a:rPr lang="en-US" sz="1500"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6.</a:t>
              </a:r>
            </a:p>
          </p:txBody>
        </p:sp>
      </p:grpSp>
      <p:grpSp>
        <p:nvGrpSpPr>
          <p:cNvPr id="65" name="Group 150">
            <a:extLst>
              <a:ext uri="{FF2B5EF4-FFF2-40B4-BE49-F238E27FC236}">
                <a16:creationId xmlns:a16="http://schemas.microsoft.com/office/drawing/2014/main" id="{C15AE566-818B-41D6-BBFF-E358A4007441}"/>
              </a:ext>
            </a:extLst>
          </p:cNvPr>
          <p:cNvGrpSpPr/>
          <p:nvPr/>
        </p:nvGrpSpPr>
        <p:grpSpPr>
          <a:xfrm>
            <a:off x="8689026" y="1729968"/>
            <a:ext cx="1922390" cy="465920"/>
            <a:chOff x="2260698" y="1058892"/>
            <a:chExt cx="2563550" cy="621314"/>
          </a:xfrm>
        </p:grpSpPr>
        <p:sp>
          <p:nvSpPr>
            <p:cNvPr id="66" name="Rectangle 151">
              <a:extLst>
                <a:ext uri="{FF2B5EF4-FFF2-40B4-BE49-F238E27FC236}">
                  <a16:creationId xmlns:a16="http://schemas.microsoft.com/office/drawing/2014/main" id="{08DD149C-36B7-4BDD-B3A5-4281926DD2E1}"/>
                </a:ext>
              </a:extLst>
            </p:cNvPr>
            <p:cNvSpPr/>
            <p:nvPr/>
          </p:nvSpPr>
          <p:spPr>
            <a:xfrm>
              <a:off x="2260698" y="1058892"/>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479992" tIns="0" rIns="0" bIns="0" numCol="1" spcCol="0" rtlCol="0" fromWordArt="0" anchor="ctr" anchorCtr="0" forceAA="0" compatLnSpc="1">
              <a:prstTxWarp prst="textNoShape">
                <a:avLst/>
              </a:prstTxWarp>
              <a:noAutofit/>
            </a:bodyPr>
            <a:lstStyle/>
            <a:p>
              <a:pPr algn="ctr" defTabSz="672229">
                <a:defRPr/>
              </a:pPr>
              <a:r>
                <a:rPr lang="en-US" altLang="zh-CN" sz="1200" kern="0" dirty="0">
                  <a:solidFill>
                    <a:prstClr val="white"/>
                  </a:solidFill>
                  <a:latin typeface="Segoe UI"/>
                </a:rPr>
                <a:t>AKS</a:t>
              </a:r>
              <a:endParaRPr lang="en-US" sz="1200" kern="0" dirty="0">
                <a:solidFill>
                  <a:prstClr val="white"/>
                </a:solidFill>
                <a:latin typeface="Segoe UI"/>
              </a:endParaRPr>
            </a:p>
          </p:txBody>
        </p:sp>
        <p:pic>
          <p:nvPicPr>
            <p:cNvPr id="67" name="Picture 152">
              <a:extLst>
                <a:ext uri="{FF2B5EF4-FFF2-40B4-BE49-F238E27FC236}">
                  <a16:creationId xmlns:a16="http://schemas.microsoft.com/office/drawing/2014/main" id="{B5450184-977A-4C93-8494-A476765DCA52}"/>
                </a:ext>
              </a:extLst>
            </p:cNvPr>
            <p:cNvPicPr>
              <a:picLocks noChangeAspect="1"/>
            </p:cNvPicPr>
            <p:nvPr/>
          </p:nvPicPr>
          <p:blipFill>
            <a:blip r:embed="rId9"/>
            <a:stretch>
              <a:fillRect/>
            </a:stretch>
          </p:blipFill>
          <p:spPr>
            <a:xfrm>
              <a:off x="2308837" y="1104529"/>
              <a:ext cx="650738" cy="495720"/>
            </a:xfrm>
            <a:prstGeom prst="rect">
              <a:avLst/>
            </a:prstGeom>
          </p:spPr>
        </p:pic>
      </p:grpSp>
      <p:grpSp>
        <p:nvGrpSpPr>
          <p:cNvPr id="68" name="Group 153">
            <a:extLst>
              <a:ext uri="{FF2B5EF4-FFF2-40B4-BE49-F238E27FC236}">
                <a16:creationId xmlns:a16="http://schemas.microsoft.com/office/drawing/2014/main" id="{D3B5042B-EBE3-481A-8F35-F31E954D40EB}"/>
              </a:ext>
            </a:extLst>
          </p:cNvPr>
          <p:cNvGrpSpPr/>
          <p:nvPr/>
        </p:nvGrpSpPr>
        <p:grpSpPr>
          <a:xfrm>
            <a:off x="8689026" y="2204756"/>
            <a:ext cx="1922390" cy="465920"/>
            <a:chOff x="2260698" y="1672902"/>
            <a:chExt cx="2563550" cy="621314"/>
          </a:xfrm>
        </p:grpSpPr>
        <p:sp>
          <p:nvSpPr>
            <p:cNvPr id="69" name="Rectangle 154">
              <a:extLst>
                <a:ext uri="{FF2B5EF4-FFF2-40B4-BE49-F238E27FC236}">
                  <a16:creationId xmlns:a16="http://schemas.microsoft.com/office/drawing/2014/main" id="{852933F9-EF6F-49C2-965C-07525E15802D}"/>
                </a:ext>
              </a:extLst>
            </p:cNvPr>
            <p:cNvSpPr/>
            <p:nvPr/>
          </p:nvSpPr>
          <p:spPr>
            <a:xfrm>
              <a:off x="2260698" y="1672902"/>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479992" tIns="0" rIns="0" bIns="0" numCol="1" spcCol="0" rtlCol="0" fromWordArt="0" anchor="ctr" anchorCtr="0" forceAA="0" compatLnSpc="1">
              <a:prstTxWarp prst="textNoShape">
                <a:avLst/>
              </a:prstTxWarp>
              <a:noAutofit/>
            </a:bodyPr>
            <a:lstStyle/>
            <a:p>
              <a:pPr algn="ctr" defTabSz="672229">
                <a:defRPr/>
              </a:pPr>
              <a:r>
                <a:rPr lang="en-US" sz="1200" kern="0" dirty="0">
                  <a:solidFill>
                    <a:prstClr val="white"/>
                  </a:solidFill>
                  <a:latin typeface="Segoe UI"/>
                </a:rPr>
                <a:t>Service Fabric</a:t>
              </a:r>
            </a:p>
          </p:txBody>
        </p:sp>
        <p:pic>
          <p:nvPicPr>
            <p:cNvPr id="70" name="Picture 155">
              <a:extLst>
                <a:ext uri="{FF2B5EF4-FFF2-40B4-BE49-F238E27FC236}">
                  <a16:creationId xmlns:a16="http://schemas.microsoft.com/office/drawing/2014/main" id="{367757A0-3A64-45F7-BDD7-32495249243F}"/>
                </a:ext>
              </a:extLst>
            </p:cNvPr>
            <p:cNvPicPr>
              <a:picLocks noChangeAspect="1"/>
            </p:cNvPicPr>
            <p:nvPr/>
          </p:nvPicPr>
          <p:blipFill>
            <a:blip r:embed="rId10"/>
            <a:stretch>
              <a:fillRect/>
            </a:stretch>
          </p:blipFill>
          <p:spPr>
            <a:xfrm>
              <a:off x="2386537" y="1735699"/>
              <a:ext cx="495338" cy="495720"/>
            </a:xfrm>
            <a:prstGeom prst="rect">
              <a:avLst/>
            </a:prstGeom>
          </p:spPr>
        </p:pic>
      </p:grpSp>
      <p:grpSp>
        <p:nvGrpSpPr>
          <p:cNvPr id="71" name="Group 159">
            <a:extLst>
              <a:ext uri="{FF2B5EF4-FFF2-40B4-BE49-F238E27FC236}">
                <a16:creationId xmlns:a16="http://schemas.microsoft.com/office/drawing/2014/main" id="{7F9B295A-1A0D-4EA3-8321-FA8FCA3615AA}"/>
              </a:ext>
            </a:extLst>
          </p:cNvPr>
          <p:cNvGrpSpPr/>
          <p:nvPr/>
        </p:nvGrpSpPr>
        <p:grpSpPr>
          <a:xfrm>
            <a:off x="8689026" y="2658323"/>
            <a:ext cx="1922390" cy="465920"/>
            <a:chOff x="2260698" y="2350204"/>
            <a:chExt cx="2563550" cy="621314"/>
          </a:xfrm>
        </p:grpSpPr>
        <p:sp>
          <p:nvSpPr>
            <p:cNvPr id="72" name="Rectangle 160">
              <a:extLst>
                <a:ext uri="{FF2B5EF4-FFF2-40B4-BE49-F238E27FC236}">
                  <a16:creationId xmlns:a16="http://schemas.microsoft.com/office/drawing/2014/main" id="{C420C051-9A38-4071-832E-495B5A2824CA}"/>
                </a:ext>
              </a:extLst>
            </p:cNvPr>
            <p:cNvSpPr/>
            <p:nvPr/>
          </p:nvSpPr>
          <p:spPr>
            <a:xfrm>
              <a:off x="2260698" y="2350204"/>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479992" tIns="0" rIns="0" bIns="0" numCol="1" spcCol="0" rtlCol="0" fromWordArt="0" anchor="ctr" anchorCtr="0" forceAA="0" compatLnSpc="1">
              <a:prstTxWarp prst="textNoShape">
                <a:avLst/>
              </a:prstTxWarp>
              <a:noAutofit/>
            </a:bodyPr>
            <a:lstStyle/>
            <a:p>
              <a:pPr algn="ctr" defTabSz="672229">
                <a:defRPr/>
              </a:pPr>
              <a:r>
                <a:rPr lang="en-US" sz="1200" kern="0" dirty="0">
                  <a:solidFill>
                    <a:prstClr val="white"/>
                  </a:solidFill>
                  <a:latin typeface="Segoe UI"/>
                </a:rPr>
                <a:t>App Services</a:t>
              </a:r>
            </a:p>
          </p:txBody>
        </p:sp>
        <p:pic>
          <p:nvPicPr>
            <p:cNvPr id="73" name="Picture 161">
              <a:extLst>
                <a:ext uri="{FF2B5EF4-FFF2-40B4-BE49-F238E27FC236}">
                  <a16:creationId xmlns:a16="http://schemas.microsoft.com/office/drawing/2014/main" id="{40CCF595-5DF5-4BA4-9BE0-D7A6B34206D1}"/>
                </a:ext>
              </a:extLst>
            </p:cNvPr>
            <p:cNvPicPr>
              <a:picLocks noChangeAspect="1"/>
            </p:cNvPicPr>
            <p:nvPr/>
          </p:nvPicPr>
          <p:blipFill>
            <a:blip r:embed="rId11"/>
            <a:stretch>
              <a:fillRect/>
            </a:stretch>
          </p:blipFill>
          <p:spPr>
            <a:xfrm>
              <a:off x="2386538" y="2409936"/>
              <a:ext cx="495337" cy="495720"/>
            </a:xfrm>
            <a:prstGeom prst="rect">
              <a:avLst/>
            </a:prstGeom>
          </p:spPr>
        </p:pic>
      </p:grpSp>
      <p:grpSp>
        <p:nvGrpSpPr>
          <p:cNvPr id="74" name="Group 44">
            <a:extLst>
              <a:ext uri="{FF2B5EF4-FFF2-40B4-BE49-F238E27FC236}">
                <a16:creationId xmlns:a16="http://schemas.microsoft.com/office/drawing/2014/main" id="{EA217EC3-E88B-4001-BDC1-57670B620BED}"/>
              </a:ext>
            </a:extLst>
          </p:cNvPr>
          <p:cNvGrpSpPr/>
          <p:nvPr/>
        </p:nvGrpSpPr>
        <p:grpSpPr>
          <a:xfrm>
            <a:off x="5262513" y="3216592"/>
            <a:ext cx="1170485" cy="1108728"/>
            <a:chOff x="4863724" y="3106743"/>
            <a:chExt cx="1560868" cy="1478514"/>
          </a:xfrm>
        </p:grpSpPr>
        <p:sp>
          <p:nvSpPr>
            <p:cNvPr id="75" name="Rounded Rectangle 12">
              <a:extLst>
                <a:ext uri="{FF2B5EF4-FFF2-40B4-BE49-F238E27FC236}">
                  <a16:creationId xmlns:a16="http://schemas.microsoft.com/office/drawing/2014/main" id="{793ADBD7-A230-4D84-8839-BDC2C5E4AD73}"/>
                </a:ext>
              </a:extLst>
            </p:cNvPr>
            <p:cNvSpPr/>
            <p:nvPr/>
          </p:nvSpPr>
          <p:spPr>
            <a:xfrm>
              <a:off x="4863724" y="3106743"/>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8533" tIns="68533" rIns="68533" bIns="68533" numCol="1" spcCol="0" rtlCol="0" fromWordArt="0" anchor="b" anchorCtr="0" forceAA="0" compatLnSpc="1">
              <a:prstTxWarp prst="textNoShape">
                <a:avLst/>
              </a:prstTxWarp>
              <a:noAutofit/>
            </a:bodyPr>
            <a:lstStyle/>
            <a:p>
              <a:pPr algn="r" defTabSz="672229">
                <a:defRPr/>
              </a:pPr>
              <a:endParaRPr lang="en-US" sz="825" kern="0" dirty="0">
                <a:solidFill>
                  <a:sysClr val="windowText" lastClr="000000"/>
                </a:solidFill>
                <a:latin typeface="Segoe UI"/>
              </a:endParaRPr>
            </a:p>
          </p:txBody>
        </p:sp>
        <p:sp>
          <p:nvSpPr>
            <p:cNvPr id="76" name="Rectangle 40">
              <a:extLst>
                <a:ext uri="{FF2B5EF4-FFF2-40B4-BE49-F238E27FC236}">
                  <a16:creationId xmlns:a16="http://schemas.microsoft.com/office/drawing/2014/main" id="{B92A3F04-782F-4923-8067-B76ADC2550D8}"/>
                </a:ext>
              </a:extLst>
            </p:cNvPr>
            <p:cNvSpPr/>
            <p:nvPr/>
          </p:nvSpPr>
          <p:spPr>
            <a:xfrm>
              <a:off x="5459227" y="3287891"/>
              <a:ext cx="965365" cy="631031"/>
            </a:xfrm>
            <a:prstGeom prst="rect">
              <a:avLst/>
            </a:prstGeom>
          </p:spPr>
          <p:txBody>
            <a:bodyPr wrap="square">
              <a:spAutoFit/>
            </a:bodyPr>
            <a:lstStyle/>
            <a:p>
              <a:pPr algn="ctr" defTabSz="685739">
                <a:defRPr/>
              </a:pPr>
              <a:r>
                <a:rPr lang="en-US" sz="825" kern="0" dirty="0">
                  <a:solidFill>
                    <a:prstClr val="white"/>
                  </a:solidFill>
                  <a:latin typeface="Segoe UI" panose="020B0502040204020203" pitchFamily="34" charset="0"/>
                  <a:ea typeface="Segoe UI" panose="020B0502040204020203" pitchFamily="34" charset="0"/>
                  <a:cs typeface="Segoe UI" panose="020B0502040204020203" pitchFamily="34" charset="0"/>
                </a:rPr>
                <a:t>Azure Container Registry</a:t>
              </a:r>
            </a:p>
          </p:txBody>
        </p:sp>
        <p:pic>
          <p:nvPicPr>
            <p:cNvPr id="77" name="Picture 2" descr="Image result for docker private registry images">
              <a:extLst>
                <a:ext uri="{FF2B5EF4-FFF2-40B4-BE49-F238E27FC236}">
                  <a16:creationId xmlns:a16="http://schemas.microsoft.com/office/drawing/2014/main" id="{3C47931B-EA7F-4470-8219-E35AF644697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45750" y="3288802"/>
              <a:ext cx="590613" cy="5788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104">
            <a:extLst>
              <a:ext uri="{FF2B5EF4-FFF2-40B4-BE49-F238E27FC236}">
                <a16:creationId xmlns:a16="http://schemas.microsoft.com/office/drawing/2014/main" id="{CB7BFA81-63D7-4E57-81D8-9A09A9EEB4EE}"/>
              </a:ext>
            </a:extLst>
          </p:cNvPr>
          <p:cNvGrpSpPr/>
          <p:nvPr/>
        </p:nvGrpSpPr>
        <p:grpSpPr>
          <a:xfrm>
            <a:off x="2198411" y="4692405"/>
            <a:ext cx="1008236" cy="672298"/>
            <a:chOff x="1883426" y="5104140"/>
            <a:chExt cx="1344505" cy="896524"/>
          </a:xfrm>
        </p:grpSpPr>
        <p:pic>
          <p:nvPicPr>
            <p:cNvPr id="79" name="Picture 43">
              <a:extLst>
                <a:ext uri="{FF2B5EF4-FFF2-40B4-BE49-F238E27FC236}">
                  <a16:creationId xmlns:a16="http://schemas.microsoft.com/office/drawing/2014/main" id="{96A2DBE2-92D8-4290-9AAA-124C810E07AE}"/>
                </a:ext>
              </a:extLst>
            </p:cNvPr>
            <p:cNvPicPr>
              <a:picLocks noChangeAspect="1"/>
            </p:cNvPicPr>
            <p:nvPr/>
          </p:nvPicPr>
          <p:blipFill>
            <a:blip r:embed="rId13"/>
            <a:stretch>
              <a:fillRect/>
            </a:stretch>
          </p:blipFill>
          <p:spPr>
            <a:xfrm>
              <a:off x="2145264" y="5243497"/>
              <a:ext cx="668742" cy="618646"/>
            </a:xfrm>
            <a:prstGeom prst="rect">
              <a:avLst/>
            </a:prstGeom>
          </p:spPr>
        </p:pic>
        <p:sp>
          <p:nvSpPr>
            <p:cNvPr id="80" name="Rectangle 100">
              <a:extLst>
                <a:ext uri="{FF2B5EF4-FFF2-40B4-BE49-F238E27FC236}">
                  <a16:creationId xmlns:a16="http://schemas.microsoft.com/office/drawing/2014/main" id="{463B1C15-061C-4D19-8602-7D139323690B}"/>
                </a:ext>
              </a:extLst>
            </p:cNvPr>
            <p:cNvSpPr/>
            <p:nvPr/>
          </p:nvSpPr>
          <p:spPr>
            <a:xfrm>
              <a:off x="1883426" y="5483571"/>
              <a:ext cx="267206" cy="138520"/>
            </a:xfrm>
            <a:prstGeom prst="rect">
              <a:avLst/>
            </a:prstGeom>
          </p:spPr>
          <p:txBody>
            <a:bodyPr wrap="none" lIns="0" tIns="0" rIns="0" bIns="0">
              <a:spAutoFit/>
            </a:bodyPr>
            <a:lstStyle/>
            <a:p>
              <a:pPr defTabSz="685739">
                <a:defRPr/>
              </a:pPr>
              <a:r>
                <a:rPr lang="en-US" sz="675" kern="0" dirty="0">
                  <a:solidFill>
                    <a:prstClr val="white"/>
                  </a:solidFill>
                  <a:latin typeface="Segoe UI" panose="020B0502040204020203" pitchFamily="34" charset="0"/>
                  <a:ea typeface="Segoe UI" panose="020B0502040204020203" pitchFamily="34" charset="0"/>
                  <a:cs typeface="Segoe UI" panose="020B0502040204020203" pitchFamily="34" charset="0"/>
                </a:rPr>
                <a:t>Code</a:t>
              </a:r>
            </a:p>
          </p:txBody>
        </p:sp>
        <p:sp>
          <p:nvSpPr>
            <p:cNvPr id="81" name="Rectangle 101">
              <a:extLst>
                <a:ext uri="{FF2B5EF4-FFF2-40B4-BE49-F238E27FC236}">
                  <a16:creationId xmlns:a16="http://schemas.microsoft.com/office/drawing/2014/main" id="{E1E27B92-26E0-486D-8FB1-107A54351E5B}"/>
                </a:ext>
              </a:extLst>
            </p:cNvPr>
            <p:cNvSpPr/>
            <p:nvPr/>
          </p:nvSpPr>
          <p:spPr>
            <a:xfrm>
              <a:off x="2379447" y="5104140"/>
              <a:ext cx="200938" cy="138520"/>
            </a:xfrm>
            <a:prstGeom prst="rect">
              <a:avLst/>
            </a:prstGeom>
          </p:spPr>
          <p:txBody>
            <a:bodyPr wrap="none" lIns="0" tIns="0" rIns="0" bIns="0">
              <a:spAutoFit/>
            </a:bodyPr>
            <a:lstStyle/>
            <a:p>
              <a:pPr defTabSz="685739">
                <a:defRPr/>
              </a:pPr>
              <a:r>
                <a:rPr lang="en-US" sz="675" kern="0" dirty="0">
                  <a:solidFill>
                    <a:prstClr val="white"/>
                  </a:solidFill>
                  <a:latin typeface="Segoe UI" panose="020B0502040204020203" pitchFamily="34" charset="0"/>
                  <a:ea typeface="Segoe UI" panose="020B0502040204020203" pitchFamily="34" charset="0"/>
                  <a:cs typeface="Segoe UI" panose="020B0502040204020203" pitchFamily="34" charset="0"/>
                </a:rPr>
                <a:t>Run</a:t>
              </a:r>
            </a:p>
          </p:txBody>
        </p:sp>
        <p:sp>
          <p:nvSpPr>
            <p:cNvPr id="82" name="Rectangle 102">
              <a:extLst>
                <a:ext uri="{FF2B5EF4-FFF2-40B4-BE49-F238E27FC236}">
                  <a16:creationId xmlns:a16="http://schemas.microsoft.com/office/drawing/2014/main" id="{5A1A807B-CEB8-444F-B51F-9529270E8F31}"/>
                </a:ext>
              </a:extLst>
            </p:cNvPr>
            <p:cNvSpPr/>
            <p:nvPr/>
          </p:nvSpPr>
          <p:spPr>
            <a:xfrm>
              <a:off x="2817503" y="5483571"/>
              <a:ext cx="410428" cy="138520"/>
            </a:xfrm>
            <a:prstGeom prst="rect">
              <a:avLst/>
            </a:prstGeom>
          </p:spPr>
          <p:txBody>
            <a:bodyPr wrap="none" lIns="0" tIns="0" rIns="0" bIns="0">
              <a:spAutoFit/>
            </a:bodyPr>
            <a:lstStyle/>
            <a:p>
              <a:pPr defTabSz="685739">
                <a:defRPr/>
              </a:pPr>
              <a:r>
                <a:rPr lang="en-US" sz="675" kern="0" dirty="0">
                  <a:solidFill>
                    <a:prstClr val="white"/>
                  </a:solidFill>
                  <a:latin typeface="Segoe UI" panose="020B0502040204020203" pitchFamily="34" charset="0"/>
                  <a:ea typeface="Segoe UI" panose="020B0502040204020203" pitchFamily="34" charset="0"/>
                  <a:cs typeface="Segoe UI" panose="020B0502040204020203" pitchFamily="34" charset="0"/>
                </a:rPr>
                <a:t>Validate</a:t>
              </a:r>
            </a:p>
          </p:txBody>
        </p:sp>
        <p:sp>
          <p:nvSpPr>
            <p:cNvPr id="83" name="Rectangle 103">
              <a:extLst>
                <a:ext uri="{FF2B5EF4-FFF2-40B4-BE49-F238E27FC236}">
                  <a16:creationId xmlns:a16="http://schemas.microsoft.com/office/drawing/2014/main" id="{BB717EFB-B287-4150-8276-DCF962767250}"/>
                </a:ext>
              </a:extLst>
            </p:cNvPr>
            <p:cNvSpPr/>
            <p:nvPr/>
          </p:nvSpPr>
          <p:spPr>
            <a:xfrm>
              <a:off x="2308916" y="5862144"/>
              <a:ext cx="344161" cy="138520"/>
            </a:xfrm>
            <a:prstGeom prst="rect">
              <a:avLst/>
            </a:prstGeom>
          </p:spPr>
          <p:txBody>
            <a:bodyPr wrap="none" lIns="0" tIns="0" rIns="0" bIns="0">
              <a:spAutoFit/>
            </a:bodyPr>
            <a:lstStyle/>
            <a:p>
              <a:pPr defTabSz="685739">
                <a:defRPr/>
              </a:pPr>
              <a:r>
                <a:rPr lang="en-US" sz="675" kern="0" dirty="0">
                  <a:solidFill>
                    <a:prstClr val="white"/>
                  </a:solidFill>
                  <a:latin typeface="Segoe UI" panose="020B0502040204020203" pitchFamily="34" charset="0"/>
                  <a:ea typeface="Segoe UI" panose="020B0502040204020203" pitchFamily="34" charset="0"/>
                  <a:cs typeface="Segoe UI" panose="020B0502040204020203" pitchFamily="34" charset="0"/>
                </a:rPr>
                <a:t>Debug</a:t>
              </a:r>
            </a:p>
          </p:txBody>
        </p:sp>
      </p:grpSp>
      <p:grpSp>
        <p:nvGrpSpPr>
          <p:cNvPr id="84" name="Group 24">
            <a:extLst>
              <a:ext uri="{FF2B5EF4-FFF2-40B4-BE49-F238E27FC236}">
                <a16:creationId xmlns:a16="http://schemas.microsoft.com/office/drawing/2014/main" id="{1FD7342A-5AF0-451F-9555-0D5C48983CFD}"/>
              </a:ext>
            </a:extLst>
          </p:cNvPr>
          <p:cNvGrpSpPr/>
          <p:nvPr/>
        </p:nvGrpSpPr>
        <p:grpSpPr>
          <a:xfrm>
            <a:off x="2551539" y="4458881"/>
            <a:ext cx="1132284" cy="671614"/>
            <a:chOff x="1369381" y="4802368"/>
            <a:chExt cx="1509926" cy="895613"/>
          </a:xfrm>
        </p:grpSpPr>
        <p:pic>
          <p:nvPicPr>
            <p:cNvPr id="85" name="Picture 12" descr="Image result for docker  logo">
              <a:extLst>
                <a:ext uri="{FF2B5EF4-FFF2-40B4-BE49-F238E27FC236}">
                  <a16:creationId xmlns:a16="http://schemas.microsoft.com/office/drawing/2014/main" id="{45D406CE-A1D7-46AE-88D3-7D7B5FFC26B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80309" y="4802368"/>
              <a:ext cx="598998" cy="39933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_x0020_6" descr="image016">
              <a:extLst>
                <a:ext uri="{FF2B5EF4-FFF2-40B4-BE49-F238E27FC236}">
                  <a16:creationId xmlns:a16="http://schemas.microsoft.com/office/drawing/2014/main" id="{D4F3FE61-ADCC-49C9-8E5A-2AFE505F2F44}"/>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69381" y="5426936"/>
              <a:ext cx="297381" cy="271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7" name="Rectangle 29">
            <a:extLst>
              <a:ext uri="{FF2B5EF4-FFF2-40B4-BE49-F238E27FC236}">
                <a16:creationId xmlns:a16="http://schemas.microsoft.com/office/drawing/2014/main" id="{1F8C0DD1-6681-4D12-B9AD-91C6017611FC}"/>
              </a:ext>
            </a:extLst>
          </p:cNvPr>
          <p:cNvSpPr/>
          <p:nvPr/>
        </p:nvSpPr>
        <p:spPr>
          <a:xfrm>
            <a:off x="1740235" y="4421779"/>
            <a:ext cx="839408" cy="242374"/>
          </a:xfrm>
          <a:prstGeom prst="rect">
            <a:avLst/>
          </a:prstGeom>
        </p:spPr>
        <p:txBody>
          <a:bodyPr wrap="square">
            <a:spAutoFit/>
          </a:bodyPr>
          <a:lstStyle/>
          <a:p>
            <a:pPr defTabSz="685739">
              <a:defRPr/>
            </a:pPr>
            <a:r>
              <a:rPr lang="en-US" sz="975" i="1" kern="0" dirty="0">
                <a:solidFill>
                  <a:prstClr val="white"/>
                </a:solidFill>
                <a:latin typeface="Segoe UI" panose="020B0502040204020203" pitchFamily="34" charset="0"/>
                <a:ea typeface="Segoe UI" panose="020B0502040204020203" pitchFamily="34" charset="0"/>
                <a:cs typeface="Segoe UI" panose="020B0502040204020203" pitchFamily="34" charset="0"/>
              </a:rPr>
              <a:t>Inner-Loop</a:t>
            </a:r>
          </a:p>
        </p:txBody>
      </p:sp>
      <p:pic>
        <p:nvPicPr>
          <p:cNvPr id="88" name="Picture 12" descr="Image result for docker  logo">
            <a:extLst>
              <a:ext uri="{FF2B5EF4-FFF2-40B4-BE49-F238E27FC236}">
                <a16:creationId xmlns:a16="http://schemas.microsoft.com/office/drawing/2014/main" id="{91701839-5FDF-4E47-86B8-09F3D2C769F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68534" y="2732333"/>
            <a:ext cx="449184" cy="299457"/>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138">
            <a:extLst>
              <a:ext uri="{FF2B5EF4-FFF2-40B4-BE49-F238E27FC236}">
                <a16:creationId xmlns:a16="http://schemas.microsoft.com/office/drawing/2014/main" id="{47BFD910-11DE-4388-89E8-304AD1743718}"/>
              </a:ext>
            </a:extLst>
          </p:cNvPr>
          <p:cNvSpPr txBox="1"/>
          <p:nvPr/>
        </p:nvSpPr>
        <p:spPr>
          <a:xfrm>
            <a:off x="5712411" y="3876738"/>
            <a:ext cx="612922" cy="346249"/>
          </a:xfrm>
          <a:prstGeom prst="rect">
            <a:avLst/>
          </a:prstGeom>
          <a:noFill/>
        </p:spPr>
        <p:txBody>
          <a:bodyPr wrap="square" rtlCol="0">
            <a:spAutoFit/>
          </a:bodyPr>
          <a:lstStyle/>
          <a:p>
            <a:pPr algn="ctr" defTabSz="685739">
              <a:defRPr/>
            </a:pPr>
            <a:r>
              <a:rPr lang="en-US" sz="825" dirty="0">
                <a:solidFill>
                  <a:prstClr val="white"/>
                </a:solidFill>
                <a:latin typeface="Calibri" panose="020F0502020204030204"/>
              </a:rPr>
              <a:t>Azure Key Vault</a:t>
            </a:r>
          </a:p>
        </p:txBody>
      </p:sp>
      <p:grpSp>
        <p:nvGrpSpPr>
          <p:cNvPr id="90" name="Group 22">
            <a:extLst>
              <a:ext uri="{FF2B5EF4-FFF2-40B4-BE49-F238E27FC236}">
                <a16:creationId xmlns:a16="http://schemas.microsoft.com/office/drawing/2014/main" id="{54649995-3F0F-425B-8C98-CE345D144F1F}"/>
              </a:ext>
            </a:extLst>
          </p:cNvPr>
          <p:cNvGrpSpPr/>
          <p:nvPr/>
        </p:nvGrpSpPr>
        <p:grpSpPr>
          <a:xfrm>
            <a:off x="5255192" y="1898250"/>
            <a:ext cx="1112616" cy="1163710"/>
            <a:chOff x="4974763" y="1387710"/>
            <a:chExt cx="1483698" cy="1551834"/>
          </a:xfrm>
        </p:grpSpPr>
        <p:sp>
          <p:nvSpPr>
            <p:cNvPr id="91" name="Rounded Rectangle 12">
              <a:extLst>
                <a:ext uri="{FF2B5EF4-FFF2-40B4-BE49-F238E27FC236}">
                  <a16:creationId xmlns:a16="http://schemas.microsoft.com/office/drawing/2014/main" id="{F1A1EF26-BD57-415D-BE14-0DA3D7EC2F64}"/>
                </a:ext>
              </a:extLst>
            </p:cNvPr>
            <p:cNvSpPr/>
            <p:nvPr/>
          </p:nvSpPr>
          <p:spPr>
            <a:xfrm>
              <a:off x="4974763"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8533" tIns="68533" rIns="68533" bIns="68533" numCol="1" spcCol="0" rtlCol="0" fromWordArt="0" anchor="b" anchorCtr="0" forceAA="0" compatLnSpc="1">
              <a:prstTxWarp prst="textNoShape">
                <a:avLst/>
              </a:prstTxWarp>
              <a:noAutofit/>
            </a:bodyPr>
            <a:lstStyle/>
            <a:p>
              <a:pPr algn="r" defTabSz="672229">
                <a:defRPr/>
              </a:pPr>
              <a:endParaRPr lang="en-US" sz="825" kern="0" dirty="0">
                <a:solidFill>
                  <a:sysClr val="windowText" lastClr="000000"/>
                </a:solidFill>
                <a:latin typeface="Segoe UI"/>
              </a:endParaRPr>
            </a:p>
          </p:txBody>
        </p:sp>
        <p:sp>
          <p:nvSpPr>
            <p:cNvPr id="92" name="TextBox 33">
              <a:extLst>
                <a:ext uri="{FF2B5EF4-FFF2-40B4-BE49-F238E27FC236}">
                  <a16:creationId xmlns:a16="http://schemas.microsoft.com/office/drawing/2014/main" id="{F378A291-3908-4A3C-BF15-E22259E73D9B}"/>
                </a:ext>
              </a:extLst>
            </p:cNvPr>
            <p:cNvSpPr txBox="1"/>
            <p:nvPr/>
          </p:nvSpPr>
          <p:spPr>
            <a:xfrm>
              <a:off x="5150687" y="1935424"/>
              <a:ext cx="1240480" cy="310392"/>
            </a:xfrm>
            <a:prstGeom prst="rect">
              <a:avLst/>
            </a:prstGeom>
          </p:spPr>
          <p:txBody>
            <a:bodyPr vert="horz" wrap="square" lIns="68533" tIns="68533" rIns="68533" bIns="68533" rtlCol="0" anchor="t">
              <a:noAutofit/>
            </a:bodyPr>
            <a:lstStyle/>
            <a:p>
              <a:pPr marL="174888" indent="-174888" algn="ctr" defTabSz="672229">
                <a:defRPr/>
              </a:pPr>
              <a:r>
                <a:rPr lang="en-US" sz="1200" kern="0" dirty="0">
                  <a:solidFill>
                    <a:prstClr val="white"/>
                  </a:solidFill>
                  <a:latin typeface="Segoe UI" panose="020B0502040204020203" pitchFamily="34" charset="0"/>
                  <a:ea typeface="Segoe UI" panose="020B0502040204020203" pitchFamily="34" charset="0"/>
                  <a:cs typeface="Segoe UI" panose="020B0502040204020203" pitchFamily="34" charset="0"/>
                </a:rPr>
                <a:t>CD, Deploy</a:t>
              </a:r>
            </a:p>
          </p:txBody>
        </p:sp>
        <p:sp>
          <p:nvSpPr>
            <p:cNvPr id="93" name="TextBox 67">
              <a:extLst>
                <a:ext uri="{FF2B5EF4-FFF2-40B4-BE49-F238E27FC236}">
                  <a16:creationId xmlns:a16="http://schemas.microsoft.com/office/drawing/2014/main" id="{15D433F6-5FD1-49B8-82F2-92999A1440A0}"/>
                </a:ext>
              </a:extLst>
            </p:cNvPr>
            <p:cNvSpPr txBox="1"/>
            <p:nvPr/>
          </p:nvSpPr>
          <p:spPr>
            <a:xfrm>
              <a:off x="5223238" y="1387710"/>
              <a:ext cx="967141" cy="390626"/>
            </a:xfrm>
            <a:prstGeom prst="rect">
              <a:avLst/>
            </a:prstGeom>
          </p:spPr>
          <p:txBody>
            <a:bodyPr vert="horz" wrap="square" lIns="68533" tIns="68533" rIns="68533" bIns="68533" rtlCol="0" anchor="t">
              <a:noAutofit/>
            </a:bodyPr>
            <a:lstStyle/>
            <a:p>
              <a:pPr marL="174888" indent="-174888" algn="ctr" defTabSz="672229">
                <a:defRPr/>
              </a:pPr>
              <a:r>
                <a:rPr lang="en-US" sz="1500"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4.</a:t>
              </a:r>
            </a:p>
          </p:txBody>
        </p:sp>
        <p:pic>
          <p:nvPicPr>
            <p:cNvPr id="94" name="Picture 4" descr="https://zapier.cachefly.net/storage/services/59152a3a91bfe0ddd2fc9b978448593a.128x128.png">
              <a:extLst>
                <a:ext uri="{FF2B5EF4-FFF2-40B4-BE49-F238E27FC236}">
                  <a16:creationId xmlns:a16="http://schemas.microsoft.com/office/drawing/2014/main" id="{C26BB5AC-5520-4B8D-A1FD-4A05C9B7FA5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5039078" y="1505210"/>
              <a:ext cx="293484" cy="273126"/>
            </a:xfrm>
            <a:prstGeom prst="rect">
              <a:avLst/>
            </a:prstGeom>
            <a:noFill/>
            <a:extLst>
              <a:ext uri="{909E8E84-426E-40DD-AFC4-6F175D3DCCD1}">
                <a14:hiddenFill xmlns:a14="http://schemas.microsoft.com/office/drawing/2010/main">
                  <a:solidFill>
                    <a:srgbClr val="FFFFFF"/>
                  </a:solidFill>
                </a14:hiddenFill>
              </a:ext>
            </a:extLst>
          </p:spPr>
        </p:pic>
      </p:grpSp>
      <p:pic>
        <p:nvPicPr>
          <p:cNvPr id="95" name="Picture 139">
            <a:extLst>
              <a:ext uri="{FF2B5EF4-FFF2-40B4-BE49-F238E27FC236}">
                <a16:creationId xmlns:a16="http://schemas.microsoft.com/office/drawing/2014/main" id="{93571801-75B0-4CBD-95DE-0FAA1953E0E7}"/>
              </a:ext>
            </a:extLst>
          </p:cNvPr>
          <p:cNvPicPr>
            <a:picLocks noChangeAspect="1"/>
          </p:cNvPicPr>
          <p:nvPr/>
        </p:nvPicPr>
        <p:blipFill>
          <a:blip r:embed="rId17"/>
          <a:stretch>
            <a:fillRect/>
          </a:stretch>
        </p:blipFill>
        <p:spPr>
          <a:xfrm>
            <a:off x="5415603" y="3852970"/>
            <a:ext cx="305500" cy="340820"/>
          </a:xfrm>
          <a:prstGeom prst="rect">
            <a:avLst/>
          </a:prstGeom>
        </p:spPr>
      </p:pic>
      <p:cxnSp>
        <p:nvCxnSpPr>
          <p:cNvPr id="96" name="Straight Arrow Connector 149">
            <a:extLst>
              <a:ext uri="{FF2B5EF4-FFF2-40B4-BE49-F238E27FC236}">
                <a16:creationId xmlns:a16="http://schemas.microsoft.com/office/drawing/2014/main" id="{848187ED-E46D-4A3E-A2A2-75D804DFF270}"/>
              </a:ext>
            </a:extLst>
          </p:cNvPr>
          <p:cNvCxnSpPr>
            <a:cxnSpLocks/>
          </p:cNvCxnSpPr>
          <p:nvPr/>
        </p:nvCxnSpPr>
        <p:spPr>
          <a:xfrm flipV="1">
            <a:off x="6371137" y="3009555"/>
            <a:ext cx="875246" cy="429321"/>
          </a:xfrm>
          <a:prstGeom prst="straightConnector1">
            <a:avLst/>
          </a:prstGeom>
          <a:ln w="76200">
            <a:solidFill>
              <a:srgbClr val="89CBFF"/>
            </a:solidFill>
            <a:headEnd type="none"/>
            <a:tailEnd type="triangle" w="med" len="lg"/>
          </a:ln>
        </p:spPr>
        <p:style>
          <a:lnRef idx="1">
            <a:schemeClr val="accent1"/>
          </a:lnRef>
          <a:fillRef idx="0">
            <a:schemeClr val="accent1"/>
          </a:fillRef>
          <a:effectRef idx="0">
            <a:schemeClr val="accent1"/>
          </a:effectRef>
          <a:fontRef idx="minor">
            <a:schemeClr val="tx1"/>
          </a:fontRef>
        </p:style>
      </p:cxnSp>
      <p:pic>
        <p:nvPicPr>
          <p:cNvPr id="97" name="Picture 12" descr="Image result for docker  logo">
            <a:extLst>
              <a:ext uri="{FF2B5EF4-FFF2-40B4-BE49-F238E27FC236}">
                <a16:creationId xmlns:a16="http://schemas.microsoft.com/office/drawing/2014/main" id="{64E6C7D9-256F-4580-BE54-05E299D4151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78758" y="2732333"/>
            <a:ext cx="449184" cy="299457"/>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110">
            <a:extLst>
              <a:ext uri="{FF2B5EF4-FFF2-40B4-BE49-F238E27FC236}">
                <a16:creationId xmlns:a16="http://schemas.microsoft.com/office/drawing/2014/main" id="{DDF86917-D321-4764-A80C-F90784F796F7}"/>
              </a:ext>
            </a:extLst>
          </p:cNvPr>
          <p:cNvSpPr/>
          <p:nvPr/>
        </p:nvSpPr>
        <p:spPr>
          <a:xfrm>
            <a:off x="4810603" y="1944683"/>
            <a:ext cx="399994" cy="1087106"/>
          </a:xfrm>
          <a:prstGeom prst="rect">
            <a:avLst/>
          </a:prstGeom>
          <a:pattFill prst="horzBrick">
            <a:fgClr>
              <a:sysClr val="window" lastClr="FFFFFF"/>
            </a:fgClr>
            <a:bgClr>
              <a:srgbClr val="C0504D"/>
            </a:bgClr>
          </a:pattFill>
          <a:ln w="25400" cap="flat" cmpd="sng" algn="ctr">
            <a:noFill/>
            <a:prstDash val="solid"/>
          </a:ln>
          <a:effectLst/>
        </p:spPr>
        <p:txBody>
          <a:bodyPr rtlCol="0" anchor="ctr"/>
          <a:lstStyle/>
          <a:p>
            <a:pPr algn="ctr" defTabSz="685739">
              <a:defRPr/>
            </a:pPr>
            <a:endParaRPr lang="en-US" sz="1350" kern="0">
              <a:solidFill>
                <a:sysClr val="windowText" lastClr="000000"/>
              </a:solidFill>
              <a:latin typeface="Calibri"/>
            </a:endParaRPr>
          </a:p>
        </p:txBody>
      </p:sp>
      <p:sp>
        <p:nvSpPr>
          <p:cNvPr id="99" name="Rectangle 112">
            <a:extLst>
              <a:ext uri="{FF2B5EF4-FFF2-40B4-BE49-F238E27FC236}">
                <a16:creationId xmlns:a16="http://schemas.microsoft.com/office/drawing/2014/main" id="{BE7B5C98-C885-4A62-A2B7-1265977CD302}"/>
              </a:ext>
            </a:extLst>
          </p:cNvPr>
          <p:cNvSpPr/>
          <p:nvPr/>
        </p:nvSpPr>
        <p:spPr>
          <a:xfrm>
            <a:off x="2858867" y="1635666"/>
            <a:ext cx="3178288" cy="369332"/>
          </a:xfrm>
          <a:prstGeom prst="rect">
            <a:avLst/>
          </a:prstGeom>
        </p:spPr>
        <p:txBody>
          <a:bodyPr wrap="square">
            <a:spAutoFit/>
          </a:bodyPr>
          <a:lstStyle/>
          <a:p>
            <a:pPr defTabSz="914011" hangingPunct="0">
              <a:defRPr/>
            </a:pPr>
            <a:r>
              <a:rPr lang="en-US" kern="0" dirty="0">
                <a:solidFill>
                  <a:srgbClr val="68217A"/>
                </a:solidFill>
                <a:latin typeface="Calibri"/>
                <a:cs typeface="Calibri"/>
                <a:sym typeface="Calibri"/>
              </a:rPr>
              <a:t>Visual Studio Team Services</a:t>
            </a:r>
          </a:p>
        </p:txBody>
      </p:sp>
      <p:grpSp>
        <p:nvGrpSpPr>
          <p:cNvPr id="100" name="Group 18">
            <a:extLst>
              <a:ext uri="{FF2B5EF4-FFF2-40B4-BE49-F238E27FC236}">
                <a16:creationId xmlns:a16="http://schemas.microsoft.com/office/drawing/2014/main" id="{7E41E8AA-A8CA-45F3-890B-BCC5529AE140}"/>
              </a:ext>
            </a:extLst>
          </p:cNvPr>
          <p:cNvGrpSpPr/>
          <p:nvPr/>
        </p:nvGrpSpPr>
        <p:grpSpPr>
          <a:xfrm>
            <a:off x="1981087" y="1929026"/>
            <a:ext cx="1112616" cy="1132935"/>
            <a:chOff x="608671" y="1428750"/>
            <a:chExt cx="1483698" cy="1510794"/>
          </a:xfrm>
        </p:grpSpPr>
        <p:sp>
          <p:nvSpPr>
            <p:cNvPr id="101" name="Rounded Rectangle 11">
              <a:extLst>
                <a:ext uri="{FF2B5EF4-FFF2-40B4-BE49-F238E27FC236}">
                  <a16:creationId xmlns:a16="http://schemas.microsoft.com/office/drawing/2014/main" id="{F891EC1F-C308-42D1-8E92-8B425221A348}"/>
                </a:ext>
              </a:extLst>
            </p:cNvPr>
            <p:cNvSpPr/>
            <p:nvPr/>
          </p:nvSpPr>
          <p:spPr>
            <a:xfrm>
              <a:off x="608671"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8533" tIns="68533" rIns="68533" bIns="68533" numCol="1" spcCol="0" rtlCol="0" fromWordArt="0" anchor="b" anchorCtr="0" forceAA="0" compatLnSpc="1">
              <a:prstTxWarp prst="textNoShape">
                <a:avLst/>
              </a:prstTxWarp>
              <a:noAutofit/>
            </a:bodyPr>
            <a:lstStyle/>
            <a:p>
              <a:pPr algn="r" defTabSz="672229">
                <a:defRPr/>
              </a:pPr>
              <a:endParaRPr lang="en-US" sz="825" kern="0" dirty="0">
                <a:solidFill>
                  <a:sysClr val="windowText" lastClr="000000"/>
                </a:solidFill>
                <a:latin typeface="Segoe UI"/>
              </a:endParaRPr>
            </a:p>
          </p:txBody>
        </p:sp>
        <p:sp>
          <p:nvSpPr>
            <p:cNvPr id="102" name="TextBox 31">
              <a:extLst>
                <a:ext uri="{FF2B5EF4-FFF2-40B4-BE49-F238E27FC236}">
                  <a16:creationId xmlns:a16="http://schemas.microsoft.com/office/drawing/2014/main" id="{2A531DE1-1FF2-41C2-A17E-2859E0114B3D}"/>
                </a:ext>
              </a:extLst>
            </p:cNvPr>
            <p:cNvSpPr txBox="1"/>
            <p:nvPr/>
          </p:nvSpPr>
          <p:spPr>
            <a:xfrm>
              <a:off x="659206" y="1806524"/>
              <a:ext cx="1375377" cy="876125"/>
            </a:xfrm>
            <a:prstGeom prst="rect">
              <a:avLst/>
            </a:prstGeom>
          </p:spPr>
          <p:txBody>
            <a:bodyPr vert="horz" wrap="square" lIns="68533" tIns="68533" rIns="68533" bIns="68533" rtlCol="0" anchor="t">
              <a:noAutofit/>
            </a:bodyPr>
            <a:lstStyle/>
            <a:p>
              <a:pPr algn="ctr" defTabSz="672229">
                <a:defRPr/>
              </a:pPr>
              <a:r>
                <a:rPr lang="en-US" sz="1200" kern="0" dirty="0">
                  <a:solidFill>
                    <a:prstClr val="white"/>
                  </a:solidFill>
                  <a:latin typeface="Segoe UI" panose="020B0502040204020203" pitchFamily="34" charset="0"/>
                  <a:ea typeface="Segoe UI" panose="020B0502040204020203" pitchFamily="34" charset="0"/>
                  <a:cs typeface="Segoe UI" panose="020B0502040204020203" pitchFamily="34" charset="0"/>
                </a:rPr>
                <a:t>Source Code Control</a:t>
              </a:r>
            </a:p>
            <a:p>
              <a:pPr algn="ctr" defTabSz="672229">
                <a:defRPr/>
              </a:pPr>
              <a:r>
                <a:rPr lang="en-US" sz="825" kern="0" dirty="0">
                  <a:solidFill>
                    <a:prstClr val="white"/>
                  </a:solidFill>
                  <a:latin typeface="Segoe UI" panose="020B0502040204020203" pitchFamily="34" charset="0"/>
                  <a:ea typeface="Segoe UI" panose="020B0502040204020203" pitchFamily="34" charset="0"/>
                  <a:cs typeface="Segoe UI" panose="020B0502040204020203" pitchFamily="34" charset="0"/>
                </a:rPr>
                <a:t>(SCC)</a:t>
              </a:r>
            </a:p>
          </p:txBody>
        </p:sp>
        <p:sp>
          <p:nvSpPr>
            <p:cNvPr id="103" name="TextBox 65">
              <a:extLst>
                <a:ext uri="{FF2B5EF4-FFF2-40B4-BE49-F238E27FC236}">
                  <a16:creationId xmlns:a16="http://schemas.microsoft.com/office/drawing/2014/main" id="{D07FE417-B678-40FD-8207-9D91E6626765}"/>
                </a:ext>
              </a:extLst>
            </p:cNvPr>
            <p:cNvSpPr txBox="1"/>
            <p:nvPr/>
          </p:nvSpPr>
          <p:spPr>
            <a:xfrm>
              <a:off x="889041" y="1428750"/>
              <a:ext cx="967141" cy="390626"/>
            </a:xfrm>
            <a:prstGeom prst="rect">
              <a:avLst/>
            </a:prstGeom>
          </p:spPr>
          <p:txBody>
            <a:bodyPr vert="horz" wrap="square" lIns="68533" tIns="68533" rIns="68533" bIns="68533" rtlCol="0" anchor="t">
              <a:noAutofit/>
            </a:bodyPr>
            <a:lstStyle/>
            <a:p>
              <a:pPr marL="174888" indent="-174888" algn="ctr" defTabSz="672229">
                <a:defRPr/>
              </a:pPr>
              <a:r>
                <a:rPr lang="en-US" sz="1500"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2.</a:t>
              </a:r>
            </a:p>
          </p:txBody>
        </p:sp>
        <p:pic>
          <p:nvPicPr>
            <p:cNvPr id="104" name="Picture 79">
              <a:extLst>
                <a:ext uri="{FF2B5EF4-FFF2-40B4-BE49-F238E27FC236}">
                  <a16:creationId xmlns:a16="http://schemas.microsoft.com/office/drawing/2014/main" id="{2B4D69FC-192A-46E0-AF4D-2AC42F1873CC}"/>
                </a:ext>
              </a:extLst>
            </p:cNvPr>
            <p:cNvPicPr>
              <a:picLocks noChangeAspect="1"/>
            </p:cNvPicPr>
            <p:nvPr/>
          </p:nvPicPr>
          <p:blipFill>
            <a:blip r:embed="rId18"/>
            <a:stretch>
              <a:fillRect/>
            </a:stretch>
          </p:blipFill>
          <p:spPr>
            <a:xfrm>
              <a:off x="1671050" y="2532908"/>
              <a:ext cx="360364" cy="358071"/>
            </a:xfrm>
            <a:prstGeom prst="rect">
              <a:avLst/>
            </a:prstGeom>
          </p:spPr>
        </p:pic>
        <p:pic>
          <p:nvPicPr>
            <p:cNvPr id="105" name="Picture 4" descr="https://zapier.cachefly.net/storage/services/59152a3a91bfe0ddd2fc9b978448593a.128x128.png">
              <a:extLst>
                <a:ext uri="{FF2B5EF4-FFF2-40B4-BE49-F238E27FC236}">
                  <a16:creationId xmlns:a16="http://schemas.microsoft.com/office/drawing/2014/main" id="{F15C35A5-5011-45BF-8032-80B15C85D8E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663976" y="1505210"/>
              <a:ext cx="293484" cy="273126"/>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0" descr="https://wiki.jenkins-ci.org/download/attachments/2916393/logo-title.png?version=1&amp;modificationDate=1302753947000">
              <a:extLst>
                <a:ext uri="{FF2B5EF4-FFF2-40B4-BE49-F238E27FC236}">
                  <a16:creationId xmlns:a16="http://schemas.microsoft.com/office/drawing/2014/main" id="{C2E66198-EBD6-4CC2-BD33-2A9B26BCBB3B}"/>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r="72203"/>
            <a:stretch/>
          </p:blipFill>
          <p:spPr bwMode="auto">
            <a:xfrm>
              <a:off x="663487" y="2496747"/>
              <a:ext cx="349426" cy="4042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2152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p:cTn id="11" dur="500" fill="hold"/>
                                        <p:tgtEl>
                                          <p:spTgt spid="78"/>
                                        </p:tgtEl>
                                        <p:attrNameLst>
                                          <p:attrName>ppt_w</p:attrName>
                                        </p:attrNameLst>
                                      </p:cBhvr>
                                      <p:tavLst>
                                        <p:tav tm="0">
                                          <p:val>
                                            <p:fltVal val="0"/>
                                          </p:val>
                                        </p:tav>
                                        <p:tav tm="100000">
                                          <p:val>
                                            <p:strVal val="#ppt_w"/>
                                          </p:val>
                                        </p:tav>
                                      </p:tavLst>
                                    </p:anim>
                                    <p:anim calcmode="lin" valueType="num">
                                      <p:cBhvr>
                                        <p:cTn id="12" dur="500" fill="hold"/>
                                        <p:tgtEl>
                                          <p:spTgt spid="78"/>
                                        </p:tgtEl>
                                        <p:attrNameLst>
                                          <p:attrName>ppt_h</p:attrName>
                                        </p:attrNameLst>
                                      </p:cBhvr>
                                      <p:tavLst>
                                        <p:tav tm="0">
                                          <p:val>
                                            <p:fltVal val="0"/>
                                          </p:val>
                                        </p:tav>
                                        <p:tav tm="100000">
                                          <p:val>
                                            <p:strVal val="#ppt_h"/>
                                          </p:val>
                                        </p:tav>
                                      </p:tavLst>
                                    </p:anim>
                                    <p:animEffect transition="in" filter="fade">
                                      <p:cBhvr>
                                        <p:cTn id="13" dur="500"/>
                                        <p:tgtEl>
                                          <p:spTgt spid="7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fade">
                                      <p:cBhvr>
                                        <p:cTn id="18" dur="500"/>
                                        <p:tgtEl>
                                          <p:spTgt spid="84"/>
                                        </p:tgtEl>
                                      </p:cBhvr>
                                    </p:animEffect>
                                  </p:childTnLst>
                                </p:cTn>
                              </p:par>
                              <p:par>
                                <p:cTn id="19" presetID="10" presetClass="entr" presetSubtype="0" fill="hold" nodeType="with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fade">
                                      <p:cBhvr>
                                        <p:cTn id="21" dur="500"/>
                                        <p:tgtEl>
                                          <p:spTgt spid="74"/>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right)">
                                      <p:cBhvr>
                                        <p:cTn id="25" dur="500"/>
                                        <p:tgtEl>
                                          <p:spTgt spid="4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0"/>
                                        </p:tgtEl>
                                        <p:attrNameLst>
                                          <p:attrName>style.visibility</p:attrName>
                                        </p:attrNameLst>
                                      </p:cBhvr>
                                      <p:to>
                                        <p:strVal val="visible"/>
                                      </p:to>
                                    </p:set>
                                    <p:animEffect transition="in" filter="fade">
                                      <p:cBhvr>
                                        <p:cTn id="30" dur="500"/>
                                        <p:tgtEl>
                                          <p:spTgt spid="100"/>
                                        </p:tgtEl>
                                      </p:cBhvr>
                                    </p:animEffect>
                                  </p:childTnLst>
                                </p:cTn>
                              </p:par>
                            </p:childTnLst>
                          </p:cTn>
                        </p:par>
                        <p:par>
                          <p:cTn id="31" fill="hold">
                            <p:stCondLst>
                              <p:cond delay="500"/>
                            </p:stCondLst>
                            <p:childTnLst>
                              <p:par>
                                <p:cTn id="32" presetID="12" presetClass="entr" presetSubtype="4"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p:tgtEl>
                                          <p:spTgt spid="19"/>
                                        </p:tgtEl>
                                        <p:attrNameLst>
                                          <p:attrName>ppt_y</p:attrName>
                                        </p:attrNameLst>
                                      </p:cBhvr>
                                      <p:tavLst>
                                        <p:tav tm="0">
                                          <p:val>
                                            <p:strVal val="#ppt_y+#ppt_h*1.125000"/>
                                          </p:val>
                                        </p:tav>
                                        <p:tav tm="100000">
                                          <p:val>
                                            <p:strVal val="#ppt_y"/>
                                          </p:val>
                                        </p:tav>
                                      </p:tavLst>
                                    </p:anim>
                                    <p:animEffect transition="in" filter="wipe(up)">
                                      <p:cBhvr>
                                        <p:cTn id="35" dur="500"/>
                                        <p:tgtEl>
                                          <p:spTgt spid="19"/>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42" presetClass="path" presetSubtype="0" accel="50000" decel="50000" fill="hold" nodeType="withEffect">
                                  <p:stCondLst>
                                    <p:cond delay="0"/>
                                  </p:stCondLst>
                                  <p:childTnLst>
                                    <p:animMotion origin="layout" path="M -1.04167E-6 3.7037E-6 L -0.00052 -0.36829 " pathEditMode="relative" rAng="0" ptsTypes="AA">
                                      <p:cBhvr>
                                        <p:cTn id="45" dur="2000" fill="hold"/>
                                        <p:tgtEl>
                                          <p:spTgt spid="20"/>
                                        </p:tgtEl>
                                        <p:attrNameLst>
                                          <p:attrName>ppt_x</p:attrName>
                                          <p:attrName>ppt_y</p:attrName>
                                        </p:attrNameLst>
                                      </p:cBhvr>
                                      <p:rCtr x="-26" y="-18426"/>
                                    </p:animMotion>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500"/>
                            </p:stCondLst>
                            <p:childTnLst>
                              <p:par>
                                <p:cTn id="52" presetID="12" presetClass="entr" presetSubtype="8" fill="hold" grpId="0" nodeType="afterEffect">
                                  <p:stCondLst>
                                    <p:cond delay="0"/>
                                  </p:stCondLst>
                                  <p:childTnLst>
                                    <p:set>
                                      <p:cBhvr>
                                        <p:cTn id="53" dur="1" fill="hold">
                                          <p:stCondLst>
                                            <p:cond delay="0"/>
                                          </p:stCondLst>
                                        </p:cTn>
                                        <p:tgtEl>
                                          <p:spTgt spid="4"/>
                                        </p:tgtEl>
                                        <p:attrNameLst>
                                          <p:attrName>style.visibility</p:attrName>
                                        </p:attrNameLst>
                                      </p:cBhvr>
                                      <p:to>
                                        <p:strVal val="visible"/>
                                      </p:to>
                                    </p:set>
                                    <p:anim calcmode="lin" valueType="num">
                                      <p:cBhvr additive="base">
                                        <p:cTn id="54" dur="900"/>
                                        <p:tgtEl>
                                          <p:spTgt spid="4"/>
                                        </p:tgtEl>
                                        <p:attrNameLst>
                                          <p:attrName>ppt_x</p:attrName>
                                        </p:attrNameLst>
                                      </p:cBhvr>
                                      <p:tavLst>
                                        <p:tav tm="0">
                                          <p:val>
                                            <p:strVal val="#ppt_x-#ppt_w*1.125000"/>
                                          </p:val>
                                        </p:tav>
                                        <p:tav tm="100000">
                                          <p:val>
                                            <p:strVal val="#ppt_x"/>
                                          </p:val>
                                        </p:tav>
                                      </p:tavLst>
                                    </p:anim>
                                    <p:animEffect transition="in" filter="wipe(right)">
                                      <p:cBhvr>
                                        <p:cTn id="55" dur="900"/>
                                        <p:tgtEl>
                                          <p:spTgt spid="4"/>
                                        </p:tgtEl>
                                      </p:cBhvr>
                                    </p:animEffect>
                                  </p:childTnLst>
                                </p:cTn>
                              </p:par>
                            </p:childTnLst>
                          </p:cTn>
                        </p:par>
                        <p:par>
                          <p:cTn id="56" fill="hold">
                            <p:stCondLst>
                              <p:cond delay="1400"/>
                            </p:stCondLst>
                            <p:childTnLst>
                              <p:par>
                                <p:cTn id="57" presetID="10" presetClass="entr" presetSubtype="0"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42" presetClass="path" presetSubtype="0" accel="50000" decel="50000" fill="hold" nodeType="withEffect">
                                  <p:stCondLst>
                                    <p:cond delay="0"/>
                                  </p:stCondLst>
                                  <p:childTnLst>
                                    <p:animMotion origin="layout" path="M -4.16667E-6 5.55112E-17 L 0.14232 5.55112E-17 " pathEditMode="relative" rAng="0" ptsTypes="AA">
                                      <p:cBhvr>
                                        <p:cTn id="61" dur="2000" fill="hold"/>
                                        <p:tgtEl>
                                          <p:spTgt spid="5"/>
                                        </p:tgtEl>
                                        <p:attrNameLst>
                                          <p:attrName>ppt_x</p:attrName>
                                          <p:attrName>ppt_y</p:attrName>
                                        </p:attrNameLst>
                                      </p:cBhvr>
                                      <p:rCtr x="7109" y="0"/>
                                    </p:animMotion>
                                  </p:childTnLst>
                                </p:cTn>
                              </p:par>
                            </p:childTnLst>
                          </p:cTn>
                        </p:par>
                        <p:par>
                          <p:cTn id="62" fill="hold">
                            <p:stCondLst>
                              <p:cond delay="3400"/>
                            </p:stCondLst>
                            <p:childTnLst>
                              <p:par>
                                <p:cTn id="63" presetID="10" presetClass="entr" presetSubtype="0" fill="hold" nodeType="afterEffect">
                                  <p:stCondLst>
                                    <p:cond delay="0"/>
                                  </p:stCondLst>
                                  <p:childTnLst>
                                    <p:set>
                                      <p:cBhvr>
                                        <p:cTn id="64" dur="1" fill="hold">
                                          <p:stCondLst>
                                            <p:cond delay="0"/>
                                          </p:stCondLst>
                                        </p:cTn>
                                        <p:tgtEl>
                                          <p:spTgt spid="88"/>
                                        </p:tgtEl>
                                        <p:attrNameLst>
                                          <p:attrName>style.visibility</p:attrName>
                                        </p:attrNameLst>
                                      </p:cBhvr>
                                      <p:to>
                                        <p:strVal val="visible"/>
                                      </p:to>
                                    </p:set>
                                    <p:animEffect transition="in" filter="fade">
                                      <p:cBhvr>
                                        <p:cTn id="65" dur="500"/>
                                        <p:tgtEl>
                                          <p:spTgt spid="88"/>
                                        </p:tgtEl>
                                      </p:cBhvr>
                                    </p:animEffect>
                                  </p:childTnLst>
                                </p:cTn>
                              </p:par>
                            </p:childTnLst>
                          </p:cTn>
                        </p:par>
                        <p:par>
                          <p:cTn id="66" fill="hold">
                            <p:stCondLst>
                              <p:cond delay="3900"/>
                            </p:stCondLst>
                            <p:childTnLst>
                              <p:par>
                                <p:cTn id="67" presetID="10" presetClass="entr" presetSubtype="0" fill="hold" nodeType="after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par>
                                <p:cTn id="70" presetID="10" presetClass="entr" presetSubtype="0" fill="hold" nodeType="with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par>
                                <p:cTn id="73" presetID="42" presetClass="path" presetSubtype="0" accel="50000" decel="50000" fill="hold" nodeType="withEffect">
                                  <p:stCondLst>
                                    <p:cond delay="0"/>
                                  </p:stCondLst>
                                  <p:childTnLst>
                                    <p:animMotion origin="layout" path="M 1.875E-6 3.7037E-7 L 0.10742 0.12361 " pathEditMode="relative" rAng="0" ptsTypes="AA">
                                      <p:cBhvr>
                                        <p:cTn id="74" dur="1300" fill="hold"/>
                                        <p:tgtEl>
                                          <p:spTgt spid="7"/>
                                        </p:tgtEl>
                                        <p:attrNameLst>
                                          <p:attrName>ppt_x</p:attrName>
                                          <p:attrName>ppt_y</p:attrName>
                                        </p:attrNameLst>
                                      </p:cBhvr>
                                      <p:rCtr x="5365" y="6181"/>
                                    </p:animMotion>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90"/>
                                        </p:tgtEl>
                                        <p:attrNameLst>
                                          <p:attrName>style.visibility</p:attrName>
                                        </p:attrNameLst>
                                      </p:cBhvr>
                                      <p:to>
                                        <p:strVal val="visible"/>
                                      </p:to>
                                    </p:set>
                                    <p:animEffect transition="in" filter="fade">
                                      <p:cBhvr>
                                        <p:cTn id="79" dur="500"/>
                                        <p:tgtEl>
                                          <p:spTgt spid="90"/>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98"/>
                                        </p:tgtEl>
                                        <p:attrNameLst>
                                          <p:attrName>style.visibility</p:attrName>
                                        </p:attrNameLst>
                                      </p:cBhvr>
                                      <p:to>
                                        <p:strVal val="visible"/>
                                      </p:to>
                                    </p:set>
                                    <p:animEffect transition="in" filter="fade">
                                      <p:cBhvr>
                                        <p:cTn id="83" dur="500"/>
                                        <p:tgtEl>
                                          <p:spTgt spid="98"/>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99"/>
                                        </p:tgtEl>
                                        <p:attrNameLst>
                                          <p:attrName>style.visibility</p:attrName>
                                        </p:attrNameLst>
                                      </p:cBhvr>
                                      <p:to>
                                        <p:strVal val="visible"/>
                                      </p:to>
                                    </p:set>
                                    <p:animEffect transition="in" filter="fade">
                                      <p:cBhvr>
                                        <p:cTn id="87" dur="500"/>
                                        <p:tgtEl>
                                          <p:spTgt spid="99"/>
                                        </p:tgtEl>
                                      </p:cBhvr>
                                    </p:animEffect>
                                  </p:childTnLst>
                                </p:cTn>
                              </p:par>
                            </p:childTnLst>
                          </p:cTn>
                        </p:par>
                        <p:par>
                          <p:cTn id="88" fill="hold">
                            <p:stCondLst>
                              <p:cond delay="1500"/>
                            </p:stCondLst>
                            <p:childTnLst>
                              <p:par>
                                <p:cTn id="89" presetID="10" presetClass="entr" presetSubtype="0" fill="hold" nodeType="afterEffect">
                                  <p:stCondLst>
                                    <p:cond delay="0"/>
                                  </p:stCondLst>
                                  <p:childTnLst>
                                    <p:set>
                                      <p:cBhvr>
                                        <p:cTn id="90" dur="1" fill="hold">
                                          <p:stCondLst>
                                            <p:cond delay="0"/>
                                          </p:stCondLst>
                                        </p:cTn>
                                        <p:tgtEl>
                                          <p:spTgt spid="50"/>
                                        </p:tgtEl>
                                        <p:attrNameLst>
                                          <p:attrName>style.visibility</p:attrName>
                                        </p:attrNameLst>
                                      </p:cBhvr>
                                      <p:to>
                                        <p:strVal val="visible"/>
                                      </p:to>
                                    </p:set>
                                    <p:animEffect transition="in" filter="fade">
                                      <p:cBhvr>
                                        <p:cTn id="91" dur="500"/>
                                        <p:tgtEl>
                                          <p:spTgt spid="50"/>
                                        </p:tgtEl>
                                      </p:cBhvr>
                                    </p:animEffect>
                                  </p:childTnLst>
                                </p:cTn>
                              </p:par>
                              <p:par>
                                <p:cTn id="92" presetID="12" presetClass="entr" presetSubtype="8" fill="hold" grpId="0" nodeType="withEffect">
                                  <p:stCondLst>
                                    <p:cond delay="0"/>
                                  </p:stCondLst>
                                  <p:childTnLst>
                                    <p:set>
                                      <p:cBhvr>
                                        <p:cTn id="93" dur="1" fill="hold">
                                          <p:stCondLst>
                                            <p:cond delay="0"/>
                                          </p:stCondLst>
                                        </p:cTn>
                                        <p:tgtEl>
                                          <p:spTgt spid="13"/>
                                        </p:tgtEl>
                                        <p:attrNameLst>
                                          <p:attrName>style.visibility</p:attrName>
                                        </p:attrNameLst>
                                      </p:cBhvr>
                                      <p:to>
                                        <p:strVal val="visible"/>
                                      </p:to>
                                    </p:set>
                                    <p:anim calcmode="lin" valueType="num">
                                      <p:cBhvr additive="base">
                                        <p:cTn id="94" dur="900"/>
                                        <p:tgtEl>
                                          <p:spTgt spid="13"/>
                                        </p:tgtEl>
                                        <p:attrNameLst>
                                          <p:attrName>ppt_x</p:attrName>
                                        </p:attrNameLst>
                                      </p:cBhvr>
                                      <p:tavLst>
                                        <p:tav tm="0">
                                          <p:val>
                                            <p:strVal val="#ppt_x-#ppt_w*1.125000"/>
                                          </p:val>
                                        </p:tav>
                                        <p:tav tm="100000">
                                          <p:val>
                                            <p:strVal val="#ppt_x"/>
                                          </p:val>
                                        </p:tav>
                                      </p:tavLst>
                                    </p:anim>
                                    <p:animEffect transition="in" filter="wipe(right)">
                                      <p:cBhvr>
                                        <p:cTn id="95" dur="900"/>
                                        <p:tgtEl>
                                          <p:spTgt spid="13"/>
                                        </p:tgtEl>
                                      </p:cBhvr>
                                    </p:animEffect>
                                  </p:childTnLst>
                                </p:cTn>
                              </p:par>
                            </p:childTnLst>
                          </p:cTn>
                        </p:par>
                        <p:par>
                          <p:cTn id="96" fill="hold">
                            <p:stCondLst>
                              <p:cond delay="2400"/>
                            </p:stCondLst>
                            <p:childTnLst>
                              <p:par>
                                <p:cTn id="97" presetID="10" presetClass="entr" presetSubtype="0" fill="hold" nodeType="afterEffect">
                                  <p:stCondLst>
                                    <p:cond delay="0"/>
                                  </p:stCondLst>
                                  <p:childTnLst>
                                    <p:set>
                                      <p:cBhvr>
                                        <p:cTn id="98" dur="1" fill="hold">
                                          <p:stCondLst>
                                            <p:cond delay="0"/>
                                          </p:stCondLst>
                                        </p:cTn>
                                        <p:tgtEl>
                                          <p:spTgt spid="97"/>
                                        </p:tgtEl>
                                        <p:attrNameLst>
                                          <p:attrName>style.visibility</p:attrName>
                                        </p:attrNameLst>
                                      </p:cBhvr>
                                      <p:to>
                                        <p:strVal val="visible"/>
                                      </p:to>
                                    </p:set>
                                    <p:animEffect transition="in" filter="fade">
                                      <p:cBhvr>
                                        <p:cTn id="99" dur="500"/>
                                        <p:tgtEl>
                                          <p:spTgt spid="97"/>
                                        </p:tgtEl>
                                      </p:cBhvr>
                                    </p:animEffect>
                                  </p:childTnLst>
                                </p:cTn>
                              </p:par>
                            </p:childTnLst>
                          </p:cTn>
                        </p:par>
                        <p:par>
                          <p:cTn id="100" fill="hold">
                            <p:stCondLst>
                              <p:cond delay="2900"/>
                            </p:stCondLst>
                            <p:childTnLst>
                              <p:par>
                                <p:cTn id="101" presetID="12" presetClass="entr" presetSubtype="8" fill="hold" grpId="0" nodeType="afterEffect">
                                  <p:stCondLst>
                                    <p:cond delay="0"/>
                                  </p:stCondLst>
                                  <p:childTnLst>
                                    <p:set>
                                      <p:cBhvr>
                                        <p:cTn id="102" dur="1" fill="hold">
                                          <p:stCondLst>
                                            <p:cond delay="0"/>
                                          </p:stCondLst>
                                        </p:cTn>
                                        <p:tgtEl>
                                          <p:spTgt spid="41"/>
                                        </p:tgtEl>
                                        <p:attrNameLst>
                                          <p:attrName>style.visibility</p:attrName>
                                        </p:attrNameLst>
                                      </p:cBhvr>
                                      <p:to>
                                        <p:strVal val="visible"/>
                                      </p:to>
                                    </p:set>
                                    <p:anim calcmode="lin" valueType="num">
                                      <p:cBhvr additive="base">
                                        <p:cTn id="103" dur="700"/>
                                        <p:tgtEl>
                                          <p:spTgt spid="41"/>
                                        </p:tgtEl>
                                        <p:attrNameLst>
                                          <p:attrName>ppt_x</p:attrName>
                                        </p:attrNameLst>
                                      </p:cBhvr>
                                      <p:tavLst>
                                        <p:tav tm="0">
                                          <p:val>
                                            <p:strVal val="#ppt_x-#ppt_w*1.125000"/>
                                          </p:val>
                                        </p:tav>
                                        <p:tav tm="100000">
                                          <p:val>
                                            <p:strVal val="#ppt_x"/>
                                          </p:val>
                                        </p:tav>
                                      </p:tavLst>
                                    </p:anim>
                                    <p:animEffect transition="in" filter="wipe(right)">
                                      <p:cBhvr>
                                        <p:cTn id="104" dur="700"/>
                                        <p:tgtEl>
                                          <p:spTgt spid="41"/>
                                        </p:tgtEl>
                                      </p:cBhvr>
                                    </p:animEffect>
                                  </p:childTnLst>
                                </p:cTn>
                              </p:par>
                            </p:childTnLst>
                          </p:cTn>
                        </p:par>
                        <p:par>
                          <p:cTn id="105" fill="hold">
                            <p:stCondLst>
                              <p:cond delay="3600"/>
                            </p:stCondLst>
                            <p:childTnLst>
                              <p:par>
                                <p:cTn id="106" presetID="22" presetClass="entr" presetSubtype="8" fill="hold" nodeType="afterEffect">
                                  <p:stCondLst>
                                    <p:cond delay="0"/>
                                  </p:stCondLst>
                                  <p:childTnLst>
                                    <p:set>
                                      <p:cBhvr>
                                        <p:cTn id="107" dur="1" fill="hold">
                                          <p:stCondLst>
                                            <p:cond delay="0"/>
                                          </p:stCondLst>
                                        </p:cTn>
                                        <p:tgtEl>
                                          <p:spTgt spid="96"/>
                                        </p:tgtEl>
                                        <p:attrNameLst>
                                          <p:attrName>style.visibility</p:attrName>
                                        </p:attrNameLst>
                                      </p:cBhvr>
                                      <p:to>
                                        <p:strVal val="visible"/>
                                      </p:to>
                                    </p:set>
                                    <p:animEffect transition="in" filter="wipe(left)">
                                      <p:cBhvr>
                                        <p:cTn id="108" dur="500"/>
                                        <p:tgtEl>
                                          <p:spTgt spid="96"/>
                                        </p:tgtEl>
                                      </p:cBhvr>
                                    </p:animEffect>
                                  </p:childTnLst>
                                </p:cTn>
                              </p:par>
                            </p:childTnLst>
                          </p:cTn>
                        </p:par>
                        <p:par>
                          <p:cTn id="109" fill="hold">
                            <p:stCondLst>
                              <p:cond delay="4100"/>
                            </p:stCondLst>
                            <p:childTnLst>
                              <p:par>
                                <p:cTn id="110" presetID="10" presetClass="entr" presetSubtype="0" fill="hold" grpId="0" nodeType="afterEffect">
                                  <p:stCondLst>
                                    <p:cond delay="0"/>
                                  </p:stCondLst>
                                  <p:childTnLst>
                                    <p:set>
                                      <p:cBhvr>
                                        <p:cTn id="111" dur="1" fill="hold">
                                          <p:stCondLst>
                                            <p:cond delay="0"/>
                                          </p:stCondLst>
                                        </p:cTn>
                                        <p:tgtEl>
                                          <p:spTgt spid="89"/>
                                        </p:tgtEl>
                                        <p:attrNameLst>
                                          <p:attrName>style.visibility</p:attrName>
                                        </p:attrNameLst>
                                      </p:cBhvr>
                                      <p:to>
                                        <p:strVal val="visible"/>
                                      </p:to>
                                    </p:set>
                                    <p:animEffect transition="in" filter="fade">
                                      <p:cBhvr>
                                        <p:cTn id="112" dur="500"/>
                                        <p:tgtEl>
                                          <p:spTgt spid="89"/>
                                        </p:tgtEl>
                                      </p:cBhvr>
                                    </p:animEffect>
                                  </p:childTnLst>
                                </p:cTn>
                              </p:par>
                            </p:childTnLst>
                          </p:cTn>
                        </p:par>
                        <p:par>
                          <p:cTn id="113" fill="hold">
                            <p:stCondLst>
                              <p:cond delay="4600"/>
                            </p:stCondLst>
                            <p:childTnLst>
                              <p:par>
                                <p:cTn id="114" presetID="10" presetClass="entr" presetSubtype="0" fill="hold" nodeType="afterEffect">
                                  <p:stCondLst>
                                    <p:cond delay="0"/>
                                  </p:stCondLst>
                                  <p:childTnLst>
                                    <p:set>
                                      <p:cBhvr>
                                        <p:cTn id="115" dur="1" fill="hold">
                                          <p:stCondLst>
                                            <p:cond delay="0"/>
                                          </p:stCondLst>
                                        </p:cTn>
                                        <p:tgtEl>
                                          <p:spTgt spid="95"/>
                                        </p:tgtEl>
                                        <p:attrNameLst>
                                          <p:attrName>style.visibility</p:attrName>
                                        </p:attrNameLst>
                                      </p:cBhvr>
                                      <p:to>
                                        <p:strVal val="visible"/>
                                      </p:to>
                                    </p:set>
                                    <p:animEffect transition="in" filter="fade">
                                      <p:cBhvr>
                                        <p:cTn id="116" dur="500"/>
                                        <p:tgtEl>
                                          <p:spTgt spid="95"/>
                                        </p:tgtEl>
                                      </p:cBhvr>
                                    </p:animEffect>
                                  </p:childTnLst>
                                </p:cTn>
                              </p:par>
                              <p:par>
                                <p:cTn id="117" presetID="9" presetClass="emph" presetSubtype="0" nodeType="withEffect">
                                  <p:stCondLst>
                                    <p:cond delay="0"/>
                                  </p:stCondLst>
                                  <p:childTnLst>
                                    <p:set>
                                      <p:cBhvr>
                                        <p:cTn id="118" dur="indefinite"/>
                                        <p:tgtEl>
                                          <p:spTgt spid="95"/>
                                        </p:tgtEl>
                                        <p:attrNameLst>
                                          <p:attrName>style.opacity</p:attrName>
                                        </p:attrNameLst>
                                      </p:cBhvr>
                                      <p:to>
                                        <p:strVal val="0.5"/>
                                      </p:to>
                                    </p:set>
                                    <p:animEffect filter="image" prLst="opacity: 0.5">
                                      <p:cBhvr rctx="IE">
                                        <p:cTn id="119" dur="indefinite"/>
                                        <p:tgtEl>
                                          <p:spTgt spid="95"/>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42"/>
                                        </p:tgtEl>
                                        <p:attrNameLst>
                                          <p:attrName>style.visibility</p:attrName>
                                        </p:attrNameLst>
                                      </p:cBhvr>
                                      <p:to>
                                        <p:strVal val="visible"/>
                                      </p:to>
                                    </p:set>
                                    <p:animEffect transition="in" filter="wipe(left)">
                                      <p:cBhvr>
                                        <p:cTn id="124" dur="500"/>
                                        <p:tgtEl>
                                          <p:spTgt spid="42"/>
                                        </p:tgtEl>
                                      </p:cBhvr>
                                    </p:animEffect>
                                  </p:childTnLst>
                                </p:cTn>
                              </p:par>
                            </p:childTnLst>
                          </p:cTn>
                        </p:par>
                        <p:par>
                          <p:cTn id="125" fill="hold">
                            <p:stCondLst>
                              <p:cond delay="500"/>
                            </p:stCondLst>
                            <p:childTnLst>
                              <p:par>
                                <p:cTn id="126" presetID="22" presetClass="entr" presetSubtype="8" fill="hold" nodeType="afterEffect">
                                  <p:stCondLst>
                                    <p:cond delay="0"/>
                                  </p:stCondLst>
                                  <p:childTnLst>
                                    <p:set>
                                      <p:cBhvr>
                                        <p:cTn id="127" dur="1" fill="hold">
                                          <p:stCondLst>
                                            <p:cond delay="0"/>
                                          </p:stCondLst>
                                        </p:cTn>
                                        <p:tgtEl>
                                          <p:spTgt spid="65"/>
                                        </p:tgtEl>
                                        <p:attrNameLst>
                                          <p:attrName>style.visibility</p:attrName>
                                        </p:attrNameLst>
                                      </p:cBhvr>
                                      <p:to>
                                        <p:strVal val="visible"/>
                                      </p:to>
                                    </p:set>
                                    <p:animEffect transition="in" filter="wipe(left)">
                                      <p:cBhvr>
                                        <p:cTn id="128" dur="500"/>
                                        <p:tgtEl>
                                          <p:spTgt spid="65"/>
                                        </p:tgtEl>
                                      </p:cBhvr>
                                    </p:animEffect>
                                  </p:childTnLst>
                                </p:cTn>
                              </p:par>
                              <p:par>
                                <p:cTn id="129" presetID="22" presetClass="entr" presetSubtype="8" fill="hold" nodeType="withEffect">
                                  <p:stCondLst>
                                    <p:cond delay="250"/>
                                  </p:stCondLst>
                                  <p:childTnLst>
                                    <p:set>
                                      <p:cBhvr>
                                        <p:cTn id="130" dur="1" fill="hold">
                                          <p:stCondLst>
                                            <p:cond delay="0"/>
                                          </p:stCondLst>
                                        </p:cTn>
                                        <p:tgtEl>
                                          <p:spTgt spid="68"/>
                                        </p:tgtEl>
                                        <p:attrNameLst>
                                          <p:attrName>style.visibility</p:attrName>
                                        </p:attrNameLst>
                                      </p:cBhvr>
                                      <p:to>
                                        <p:strVal val="visible"/>
                                      </p:to>
                                    </p:set>
                                    <p:animEffect transition="in" filter="wipe(left)">
                                      <p:cBhvr>
                                        <p:cTn id="131" dur="500"/>
                                        <p:tgtEl>
                                          <p:spTgt spid="68"/>
                                        </p:tgtEl>
                                      </p:cBhvr>
                                    </p:animEffect>
                                  </p:childTnLst>
                                </p:cTn>
                              </p:par>
                              <p:par>
                                <p:cTn id="132" presetID="22" presetClass="entr" presetSubtype="8" fill="hold" nodeType="withEffect">
                                  <p:stCondLst>
                                    <p:cond delay="750"/>
                                  </p:stCondLst>
                                  <p:childTnLst>
                                    <p:set>
                                      <p:cBhvr>
                                        <p:cTn id="133" dur="1" fill="hold">
                                          <p:stCondLst>
                                            <p:cond delay="0"/>
                                          </p:stCondLst>
                                        </p:cTn>
                                        <p:tgtEl>
                                          <p:spTgt spid="71"/>
                                        </p:tgtEl>
                                        <p:attrNameLst>
                                          <p:attrName>style.visibility</p:attrName>
                                        </p:attrNameLst>
                                      </p:cBhvr>
                                      <p:to>
                                        <p:strVal val="visible"/>
                                      </p:to>
                                    </p:set>
                                    <p:animEffect transition="in" filter="wipe(left)">
                                      <p:cBhvr>
                                        <p:cTn id="134" dur="500"/>
                                        <p:tgtEl>
                                          <p:spTgt spid="71"/>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61"/>
                                        </p:tgtEl>
                                        <p:attrNameLst>
                                          <p:attrName>style.visibility</p:attrName>
                                        </p:attrNameLst>
                                      </p:cBhvr>
                                      <p:to>
                                        <p:strVal val="visible"/>
                                      </p:to>
                                    </p:set>
                                    <p:animEffect transition="in" filter="fade">
                                      <p:cBhvr>
                                        <p:cTn id="139" dur="500"/>
                                        <p:tgtEl>
                                          <p:spTgt spid="61"/>
                                        </p:tgtEl>
                                      </p:cBhvr>
                                    </p:animEffect>
                                  </p:childTnLst>
                                </p:cTn>
                              </p:par>
                            </p:childTnLst>
                          </p:cTn>
                        </p:par>
                        <p:par>
                          <p:cTn id="140" fill="hold">
                            <p:stCondLst>
                              <p:cond delay="500"/>
                            </p:stCondLst>
                            <p:childTnLst>
                              <p:par>
                                <p:cTn id="141" presetID="21" presetClass="entr" presetSubtype="1" fill="hold" grpId="0" nodeType="afterEffect">
                                  <p:stCondLst>
                                    <p:cond delay="0"/>
                                  </p:stCondLst>
                                  <p:childTnLst>
                                    <p:set>
                                      <p:cBhvr>
                                        <p:cTn id="142" dur="1" fill="hold">
                                          <p:stCondLst>
                                            <p:cond delay="0"/>
                                          </p:stCondLst>
                                        </p:cTn>
                                        <p:tgtEl>
                                          <p:spTgt spid="44"/>
                                        </p:tgtEl>
                                        <p:attrNameLst>
                                          <p:attrName>style.visibility</p:attrName>
                                        </p:attrNameLst>
                                      </p:cBhvr>
                                      <p:to>
                                        <p:strVal val="visible"/>
                                      </p:to>
                                    </p:set>
                                    <p:animEffect transition="in" filter="wheel(1)">
                                      <p:cBhvr>
                                        <p:cTn id="143" dur="1500"/>
                                        <p:tgtEl>
                                          <p:spTgt spid="44"/>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47"/>
                                        </p:tgtEl>
                                        <p:attrNameLst>
                                          <p:attrName>style.visibility</p:attrName>
                                        </p:attrNameLst>
                                      </p:cBhvr>
                                      <p:to>
                                        <p:strVal val="visible"/>
                                      </p:to>
                                    </p:set>
                                    <p:animEffect transition="in" filter="fade">
                                      <p:cBhvr>
                                        <p:cTn id="14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9" grpId="0" animBg="1"/>
      <p:bldP spid="41" grpId="0" animBg="1"/>
      <p:bldP spid="42" grpId="0" animBg="1"/>
      <p:bldP spid="44" grpId="0" animBg="1"/>
      <p:bldP spid="47" grpId="0"/>
      <p:bldP spid="48" grpId="0"/>
      <p:bldP spid="89" grpId="0"/>
      <p:bldP spid="98" grpId="0" animBg="1"/>
      <p:bldP spid="9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09D63B7-A1BF-4987-A5A5-60B3847D1AB6}"/>
              </a:ext>
            </a:extLst>
          </p:cNvPr>
          <p:cNvSpPr/>
          <p:nvPr/>
        </p:nvSpPr>
        <p:spPr>
          <a:xfrm>
            <a:off x="434715" y="1588957"/>
            <a:ext cx="10919085" cy="4042348"/>
          </a:xfrm>
          <a:prstGeom prst="rect">
            <a:avLst/>
          </a:prstGeom>
          <a:solidFill>
            <a:schemeClr val="accent3">
              <a:lumMod val="20000"/>
              <a:lumOff val="80000"/>
            </a:schemeClr>
          </a:solid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0DFCCC-113D-450F-9C94-127F2C612DF9}"/>
              </a:ext>
            </a:extLst>
          </p:cNvPr>
          <p:cNvSpPr>
            <a:spLocks noGrp="1"/>
          </p:cNvSpPr>
          <p:nvPr>
            <p:ph type="title"/>
          </p:nvPr>
        </p:nvSpPr>
        <p:spPr/>
        <p:txBody>
          <a:bodyPr/>
          <a:lstStyle/>
          <a:p>
            <a:r>
              <a:rPr lang="it-IT" dirty="0"/>
              <a:t>What we are going to build</a:t>
            </a:r>
            <a:endParaRPr lang="en-GB" dirty="0"/>
          </a:p>
        </p:txBody>
      </p:sp>
      <p:sp>
        <p:nvSpPr>
          <p:cNvPr id="3" name="Rectangle: Rounded Corners 2">
            <a:extLst>
              <a:ext uri="{FF2B5EF4-FFF2-40B4-BE49-F238E27FC236}">
                <a16:creationId xmlns:a16="http://schemas.microsoft.com/office/drawing/2014/main" id="{2EE87EB9-DDE8-4595-8AC5-446471E5AF2E}"/>
              </a:ext>
            </a:extLst>
          </p:cNvPr>
          <p:cNvSpPr/>
          <p:nvPr/>
        </p:nvSpPr>
        <p:spPr>
          <a:xfrm>
            <a:off x="4786858" y="1982216"/>
            <a:ext cx="2198558" cy="9593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Front end</a:t>
            </a:r>
          </a:p>
          <a:p>
            <a:pPr algn="ctr"/>
            <a:r>
              <a:rPr lang="en-GB" dirty="0"/>
              <a:t>ASP.NET Core MVC</a:t>
            </a:r>
          </a:p>
        </p:txBody>
      </p:sp>
      <p:sp>
        <p:nvSpPr>
          <p:cNvPr id="11" name="Rectangle: Rounded Corners 10">
            <a:extLst>
              <a:ext uri="{FF2B5EF4-FFF2-40B4-BE49-F238E27FC236}">
                <a16:creationId xmlns:a16="http://schemas.microsoft.com/office/drawing/2014/main" id="{7694B5F5-2775-4CD6-B288-0934D0139378}"/>
              </a:ext>
            </a:extLst>
          </p:cNvPr>
          <p:cNvSpPr/>
          <p:nvPr/>
        </p:nvSpPr>
        <p:spPr>
          <a:xfrm>
            <a:off x="8686799" y="1982216"/>
            <a:ext cx="2198558" cy="9593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Back end</a:t>
            </a:r>
          </a:p>
          <a:p>
            <a:pPr algn="ctr"/>
            <a:r>
              <a:rPr lang="en-GB" dirty="0"/>
              <a:t>ASP.NET Core MVC</a:t>
            </a:r>
          </a:p>
        </p:txBody>
      </p:sp>
      <p:grpSp>
        <p:nvGrpSpPr>
          <p:cNvPr id="6" name="Group 5">
            <a:extLst>
              <a:ext uri="{FF2B5EF4-FFF2-40B4-BE49-F238E27FC236}">
                <a16:creationId xmlns:a16="http://schemas.microsoft.com/office/drawing/2014/main" id="{D3B3A06E-48A6-4DCF-AB1B-196904680C01}"/>
              </a:ext>
            </a:extLst>
          </p:cNvPr>
          <p:cNvGrpSpPr/>
          <p:nvPr/>
        </p:nvGrpSpPr>
        <p:grpSpPr>
          <a:xfrm>
            <a:off x="8686799" y="4176436"/>
            <a:ext cx="2198558" cy="959370"/>
            <a:chOff x="8686798" y="3484802"/>
            <a:chExt cx="2198558" cy="959370"/>
          </a:xfrm>
        </p:grpSpPr>
        <p:sp>
          <p:nvSpPr>
            <p:cNvPr id="15" name="Rectangle: Rounded Corners 14">
              <a:extLst>
                <a:ext uri="{FF2B5EF4-FFF2-40B4-BE49-F238E27FC236}">
                  <a16:creationId xmlns:a16="http://schemas.microsoft.com/office/drawing/2014/main" id="{E9EF0B03-2CE1-40DE-B3B2-937DF8817D52}"/>
                </a:ext>
              </a:extLst>
            </p:cNvPr>
            <p:cNvSpPr/>
            <p:nvPr/>
          </p:nvSpPr>
          <p:spPr>
            <a:xfrm>
              <a:off x="8686798" y="3484802"/>
              <a:ext cx="2198558" cy="95937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p>
          </p:txBody>
        </p:sp>
        <p:pic>
          <p:nvPicPr>
            <p:cNvPr id="4098" name="Picture 2" descr="Image result for mongodb">
              <a:extLst>
                <a:ext uri="{FF2B5EF4-FFF2-40B4-BE49-F238E27FC236}">
                  <a16:creationId xmlns:a16="http://schemas.microsoft.com/office/drawing/2014/main" id="{9619A1D6-36CE-4ADD-9324-C7CAD1CD2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1749" y="3686060"/>
              <a:ext cx="2006185" cy="5449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92375BAF-5BC5-4C1F-8B78-3B927995E9E2}"/>
              </a:ext>
            </a:extLst>
          </p:cNvPr>
          <p:cNvGrpSpPr/>
          <p:nvPr/>
        </p:nvGrpSpPr>
        <p:grpSpPr>
          <a:xfrm>
            <a:off x="4786858" y="4189339"/>
            <a:ext cx="2198558" cy="959370"/>
            <a:chOff x="4786858" y="3484802"/>
            <a:chExt cx="2198558" cy="959370"/>
          </a:xfrm>
        </p:grpSpPr>
        <p:sp>
          <p:nvSpPr>
            <p:cNvPr id="14" name="Rectangle: Rounded Corners 13">
              <a:extLst>
                <a:ext uri="{FF2B5EF4-FFF2-40B4-BE49-F238E27FC236}">
                  <a16:creationId xmlns:a16="http://schemas.microsoft.com/office/drawing/2014/main" id="{0E05DC59-DB12-41F6-B870-16CEB3469FEE}"/>
                </a:ext>
              </a:extLst>
            </p:cNvPr>
            <p:cNvSpPr/>
            <p:nvPr/>
          </p:nvSpPr>
          <p:spPr>
            <a:xfrm>
              <a:off x="4786858" y="3484802"/>
              <a:ext cx="2198558" cy="95937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dirty="0"/>
            </a:p>
          </p:txBody>
        </p:sp>
        <p:pic>
          <p:nvPicPr>
            <p:cNvPr id="4100" name="Picture 4" descr="Image result for redis">
              <a:extLst>
                <a:ext uri="{FF2B5EF4-FFF2-40B4-BE49-F238E27FC236}">
                  <a16:creationId xmlns:a16="http://schemas.microsoft.com/office/drawing/2014/main" id="{E9DE2F3B-1D4A-40D7-A436-B2D4081D65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9291" y="3645567"/>
              <a:ext cx="1908747" cy="637840"/>
            </a:xfrm>
            <a:prstGeom prst="rect">
              <a:avLst/>
            </a:prstGeom>
            <a:extLst>
              <a:ext uri="{909E8E84-426E-40DD-AFC4-6F175D3DCCD1}">
                <a14:hiddenFill xmlns:a14="http://schemas.microsoft.com/office/drawing/2010/main">
                  <a:solidFill>
                    <a:srgbClr val="FFFFFF"/>
                  </a:solidFill>
                </a14:hiddenFill>
              </a:ext>
            </a:extLst>
          </p:spPr>
          <p:style>
            <a:lnRef idx="1">
              <a:schemeClr val="accent5"/>
            </a:lnRef>
            <a:fillRef idx="2">
              <a:schemeClr val="accent5"/>
            </a:fillRef>
            <a:effectRef idx="1">
              <a:schemeClr val="accent5"/>
            </a:effectRef>
            <a:fontRef idx="minor">
              <a:schemeClr val="dk1"/>
            </a:fontRef>
          </p:style>
        </p:pic>
      </p:grpSp>
      <p:grpSp>
        <p:nvGrpSpPr>
          <p:cNvPr id="7" name="Group 6">
            <a:extLst>
              <a:ext uri="{FF2B5EF4-FFF2-40B4-BE49-F238E27FC236}">
                <a16:creationId xmlns:a16="http://schemas.microsoft.com/office/drawing/2014/main" id="{8623D336-CAFF-4180-80C1-205280A30F7E}"/>
              </a:ext>
            </a:extLst>
          </p:cNvPr>
          <p:cNvGrpSpPr/>
          <p:nvPr/>
        </p:nvGrpSpPr>
        <p:grpSpPr>
          <a:xfrm>
            <a:off x="737015" y="1982216"/>
            <a:ext cx="2198558" cy="959370"/>
            <a:chOff x="1606445" y="3463743"/>
            <a:chExt cx="2198558" cy="959370"/>
          </a:xfrm>
        </p:grpSpPr>
        <p:sp>
          <p:nvSpPr>
            <p:cNvPr id="24" name="Rectangle: Rounded Corners 23">
              <a:extLst>
                <a:ext uri="{FF2B5EF4-FFF2-40B4-BE49-F238E27FC236}">
                  <a16:creationId xmlns:a16="http://schemas.microsoft.com/office/drawing/2014/main" id="{53B2DDB9-516A-4184-995C-4E7A4C3AB2A0}"/>
                </a:ext>
              </a:extLst>
            </p:cNvPr>
            <p:cNvSpPr/>
            <p:nvPr/>
          </p:nvSpPr>
          <p:spPr>
            <a:xfrm>
              <a:off x="1606445" y="3463743"/>
              <a:ext cx="2198558" cy="95937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GB" dirty="0"/>
            </a:p>
          </p:txBody>
        </p:sp>
        <p:pic>
          <p:nvPicPr>
            <p:cNvPr id="4102" name="Picture 6" descr="Image result for nginx">
              <a:extLst>
                <a:ext uri="{FF2B5EF4-FFF2-40B4-BE49-F238E27FC236}">
                  <a16:creationId xmlns:a16="http://schemas.microsoft.com/office/drawing/2014/main" id="{573C6B9D-87E1-43F6-AC6D-2438D8B044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2664" y="3691961"/>
              <a:ext cx="2106119" cy="48447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Arrow: Right 25">
            <a:extLst>
              <a:ext uri="{FF2B5EF4-FFF2-40B4-BE49-F238E27FC236}">
                <a16:creationId xmlns:a16="http://schemas.microsoft.com/office/drawing/2014/main" id="{B171FE40-0F92-4238-A313-0AAE97CC06E0}"/>
              </a:ext>
            </a:extLst>
          </p:cNvPr>
          <p:cNvSpPr/>
          <p:nvPr/>
        </p:nvSpPr>
        <p:spPr>
          <a:xfrm>
            <a:off x="3146684" y="2068723"/>
            <a:ext cx="1429062" cy="786355"/>
          </a:xfrm>
          <a:prstGeom prst="rightArrow">
            <a:avLst/>
          </a:prstGeom>
          <a:solidFill>
            <a:srgbClr val="541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Arrow: Right 26">
            <a:extLst>
              <a:ext uri="{FF2B5EF4-FFF2-40B4-BE49-F238E27FC236}">
                <a16:creationId xmlns:a16="http://schemas.microsoft.com/office/drawing/2014/main" id="{78A49508-8FE0-4285-9827-7C2DE370B644}"/>
              </a:ext>
            </a:extLst>
          </p:cNvPr>
          <p:cNvSpPr/>
          <p:nvPr/>
        </p:nvSpPr>
        <p:spPr>
          <a:xfrm>
            <a:off x="7121576" y="2059493"/>
            <a:ext cx="1429062" cy="786355"/>
          </a:xfrm>
          <a:prstGeom prst="rightArrow">
            <a:avLst/>
          </a:prstGeom>
          <a:solidFill>
            <a:srgbClr val="541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Arrow: Right 27">
            <a:extLst>
              <a:ext uri="{FF2B5EF4-FFF2-40B4-BE49-F238E27FC236}">
                <a16:creationId xmlns:a16="http://schemas.microsoft.com/office/drawing/2014/main" id="{45F18BCB-F862-4C56-8BC9-86C18E82D530}"/>
              </a:ext>
            </a:extLst>
          </p:cNvPr>
          <p:cNvSpPr/>
          <p:nvPr/>
        </p:nvSpPr>
        <p:spPr>
          <a:xfrm rot="5400000">
            <a:off x="5405786" y="3331457"/>
            <a:ext cx="960701" cy="514346"/>
          </a:xfrm>
          <a:prstGeom prst="rightArrow">
            <a:avLst/>
          </a:prstGeom>
          <a:solidFill>
            <a:srgbClr val="541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rrow: Right 29">
            <a:extLst>
              <a:ext uri="{FF2B5EF4-FFF2-40B4-BE49-F238E27FC236}">
                <a16:creationId xmlns:a16="http://schemas.microsoft.com/office/drawing/2014/main" id="{5A969F90-02AB-4009-A0F1-189070D0833E}"/>
              </a:ext>
            </a:extLst>
          </p:cNvPr>
          <p:cNvSpPr/>
          <p:nvPr/>
        </p:nvSpPr>
        <p:spPr>
          <a:xfrm rot="5400000">
            <a:off x="9305728" y="3331457"/>
            <a:ext cx="960701" cy="514346"/>
          </a:xfrm>
          <a:prstGeom prst="rightArrow">
            <a:avLst/>
          </a:prstGeom>
          <a:solidFill>
            <a:srgbClr val="541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104" name="Picture 8" descr="Image result for new azure logo">
            <a:extLst>
              <a:ext uri="{FF2B5EF4-FFF2-40B4-BE49-F238E27FC236}">
                <a16:creationId xmlns:a16="http://schemas.microsoft.com/office/drawing/2014/main" id="{F0FB649F-DC98-4CF5-A00D-042931ABC99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292" b="95866" l="4624" r="96724">
                        <a14:foregroundMark x1="16763" y1="77003" x2="33911" y2="40310"/>
                      </a14:backgroundRemoval>
                    </a14:imgEffect>
                  </a14:imgLayer>
                </a14:imgProps>
              </a:ext>
              <a:ext uri="{28A0092B-C50C-407E-A947-70E740481C1C}">
                <a14:useLocalDpi xmlns:a14="http://schemas.microsoft.com/office/drawing/2010/main" val="0"/>
              </a:ext>
            </a:extLst>
          </a:blip>
          <a:srcRect/>
          <a:stretch>
            <a:fillRect/>
          </a:stretch>
        </p:blipFill>
        <p:spPr bwMode="auto">
          <a:xfrm>
            <a:off x="601247" y="4650149"/>
            <a:ext cx="1045173" cy="779349"/>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CC655593-4F6C-4251-ABA9-E351AD764A6B}"/>
              </a:ext>
            </a:extLst>
          </p:cNvPr>
          <p:cNvPicPr>
            <a:picLocks noChangeAspect="1"/>
          </p:cNvPicPr>
          <p:nvPr/>
        </p:nvPicPr>
        <p:blipFill>
          <a:blip r:embed="rId8"/>
          <a:stretch>
            <a:fillRect/>
          </a:stretch>
        </p:blipFill>
        <p:spPr>
          <a:xfrm>
            <a:off x="0" y="1196752"/>
            <a:ext cx="12192000" cy="5646851"/>
          </a:xfrm>
          <a:prstGeom prst="rect">
            <a:avLst/>
          </a:prstGeom>
        </p:spPr>
      </p:pic>
    </p:spTree>
    <p:extLst>
      <p:ext uri="{BB962C8B-B14F-4D97-AF65-F5344CB8AC3E}">
        <p14:creationId xmlns:p14="http://schemas.microsoft.com/office/powerpoint/2010/main" val="2887754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5CD96C-E1C2-4D05-AEAE-B620A97C66A9}"/>
              </a:ext>
            </a:extLst>
          </p:cNvPr>
          <p:cNvSpPr/>
          <p:nvPr/>
        </p:nvSpPr>
        <p:spPr>
          <a:xfrm>
            <a:off x="5739849" y="506896"/>
            <a:ext cx="5859117" cy="6018143"/>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GB" dirty="0">
                <a:solidFill>
                  <a:schemeClr val="tx1"/>
                </a:solidFill>
              </a:rPr>
              <a:t>Host machine</a:t>
            </a:r>
          </a:p>
        </p:txBody>
      </p:sp>
      <p:sp>
        <p:nvSpPr>
          <p:cNvPr id="4" name="Title 3">
            <a:extLst>
              <a:ext uri="{FF2B5EF4-FFF2-40B4-BE49-F238E27FC236}">
                <a16:creationId xmlns:a16="http://schemas.microsoft.com/office/drawing/2014/main" id="{96319414-0E34-4DA4-97C0-99F36E9A493B}"/>
              </a:ext>
            </a:extLst>
          </p:cNvPr>
          <p:cNvSpPr>
            <a:spLocks noGrp="1"/>
          </p:cNvSpPr>
          <p:nvPr>
            <p:ph type="title"/>
          </p:nvPr>
        </p:nvSpPr>
        <p:spPr/>
        <p:txBody>
          <a:bodyPr/>
          <a:lstStyle/>
          <a:p>
            <a:r>
              <a:rPr lang="it-IT" dirty="0"/>
              <a:t>Dockerfile explained</a:t>
            </a:r>
            <a:endParaRPr lang="en-GB" dirty="0"/>
          </a:p>
        </p:txBody>
      </p:sp>
      <p:sp>
        <p:nvSpPr>
          <p:cNvPr id="6" name="Rectangle 5">
            <a:extLst>
              <a:ext uri="{FF2B5EF4-FFF2-40B4-BE49-F238E27FC236}">
                <a16:creationId xmlns:a16="http://schemas.microsoft.com/office/drawing/2014/main" id="{5F680F91-D4B7-4904-966D-5894C0F4165C}"/>
              </a:ext>
            </a:extLst>
          </p:cNvPr>
          <p:cNvSpPr/>
          <p:nvPr/>
        </p:nvSpPr>
        <p:spPr>
          <a:xfrm>
            <a:off x="516835" y="1235985"/>
            <a:ext cx="5024232" cy="4893647"/>
          </a:xfrm>
          <a:prstGeom prst="rect">
            <a:avLst/>
          </a:prstGeom>
        </p:spPr>
        <p:txBody>
          <a:bodyPr wrap="square">
            <a:spAutoFit/>
          </a:bodyPr>
          <a:lstStyle/>
          <a:p>
            <a:r>
              <a:rPr lang="en-GB" sz="1400" dirty="0">
                <a:solidFill>
                  <a:srgbClr val="0000FF"/>
                </a:solidFill>
                <a:latin typeface="Consolas" panose="020B0609020204030204" pitchFamily="49" charset="0"/>
              </a:rPr>
              <a:t>FROM</a:t>
            </a:r>
            <a:r>
              <a:rPr lang="en-GB" sz="1400" dirty="0">
                <a:solidFill>
                  <a:srgbClr val="000000"/>
                </a:solidFill>
                <a:latin typeface="Consolas" panose="020B0609020204030204" pitchFamily="49" charset="0"/>
              </a:rPr>
              <a:t> </a:t>
            </a:r>
            <a:r>
              <a:rPr lang="en-GB" sz="1400" dirty="0" err="1">
                <a:solidFill>
                  <a:srgbClr val="000000"/>
                </a:solidFill>
                <a:latin typeface="Consolas" panose="020B0609020204030204" pitchFamily="49" charset="0"/>
              </a:rPr>
              <a:t>microsoft</a:t>
            </a:r>
            <a:r>
              <a:rPr lang="en-GB" sz="1400" dirty="0">
                <a:solidFill>
                  <a:srgbClr val="000000"/>
                </a:solidFill>
                <a:latin typeface="Consolas" panose="020B0609020204030204" pitchFamily="49" charset="0"/>
              </a:rPr>
              <a:t>/</a:t>
            </a:r>
            <a:r>
              <a:rPr lang="en-US" altLang="zh-CN" sz="1400" dirty="0"/>
              <a:t>dotnet:2.1-aspnetcore-runtime AS base</a:t>
            </a:r>
            <a:endParaRPr lang="en-GB" sz="1400" dirty="0">
              <a:solidFill>
                <a:srgbClr val="000000"/>
              </a:solidFill>
              <a:latin typeface="Consolas" panose="020B0609020204030204" pitchFamily="49" charset="0"/>
            </a:endParaRPr>
          </a:p>
          <a:p>
            <a:r>
              <a:rPr lang="en-GB" sz="1400" dirty="0">
                <a:solidFill>
                  <a:srgbClr val="000000"/>
                </a:solidFill>
                <a:latin typeface="Consolas" panose="020B0609020204030204" pitchFamily="49" charset="0"/>
              </a:rPr>
              <a:t>WORKDIR /app</a:t>
            </a:r>
          </a:p>
          <a:p>
            <a:r>
              <a:rPr lang="en-GB" sz="1400" dirty="0">
                <a:solidFill>
                  <a:srgbClr val="000000"/>
                </a:solidFill>
                <a:latin typeface="Consolas" panose="020B0609020204030204" pitchFamily="49" charset="0"/>
              </a:rPr>
              <a:t>EXPOSE 80</a:t>
            </a:r>
          </a:p>
          <a:p>
            <a:endParaRPr lang="en-GB" sz="1400" dirty="0">
              <a:solidFill>
                <a:srgbClr val="000000"/>
              </a:solidFill>
              <a:latin typeface="Consolas" panose="020B0609020204030204" pitchFamily="49" charset="0"/>
            </a:endParaRPr>
          </a:p>
          <a:p>
            <a:r>
              <a:rPr lang="en-GB" sz="1400" dirty="0">
                <a:solidFill>
                  <a:srgbClr val="000000"/>
                </a:solidFill>
                <a:latin typeface="Consolas" panose="020B0609020204030204" pitchFamily="49" charset="0"/>
              </a:rPr>
              <a:t>FROM </a:t>
            </a:r>
            <a:r>
              <a:rPr lang="en-US" altLang="zh-CN" sz="1400" dirty="0" err="1"/>
              <a:t>microsoft</a:t>
            </a:r>
            <a:r>
              <a:rPr lang="en-US" altLang="zh-CN" sz="1400" dirty="0"/>
              <a:t>/dotnet:2.1-sdk  </a:t>
            </a:r>
            <a:r>
              <a:rPr lang="en-GB" sz="1400" dirty="0">
                <a:solidFill>
                  <a:srgbClr val="000000"/>
                </a:solidFill>
                <a:latin typeface="Consolas" panose="020B0609020204030204" pitchFamily="49" charset="0"/>
              </a:rPr>
              <a:t>AS build</a:t>
            </a:r>
          </a:p>
          <a:p>
            <a:r>
              <a:rPr lang="en-GB" sz="1400" dirty="0">
                <a:solidFill>
                  <a:srgbClr val="000000"/>
                </a:solidFill>
                <a:latin typeface="Consolas" panose="020B0609020204030204" pitchFamily="49" charset="0"/>
              </a:rPr>
              <a:t>WORKDIR /</a:t>
            </a:r>
            <a:r>
              <a:rPr lang="en-GB" sz="1400" dirty="0" err="1">
                <a:solidFill>
                  <a:srgbClr val="000000"/>
                </a:solidFill>
                <a:latin typeface="Consolas" panose="020B0609020204030204" pitchFamily="49" charset="0"/>
              </a:rPr>
              <a:t>src</a:t>
            </a:r>
            <a:endParaRPr lang="en-GB" sz="1400" dirty="0">
              <a:solidFill>
                <a:srgbClr val="000000"/>
              </a:solidFill>
              <a:latin typeface="Consolas" panose="020B0609020204030204" pitchFamily="49" charset="0"/>
            </a:endParaRPr>
          </a:p>
          <a:p>
            <a:r>
              <a:rPr lang="en-GB" sz="1400" dirty="0">
                <a:solidFill>
                  <a:srgbClr val="000000"/>
                </a:solidFill>
                <a:latin typeface="Consolas" panose="020B0609020204030204" pitchFamily="49" charset="0"/>
              </a:rPr>
              <a:t>COPY *.</a:t>
            </a:r>
            <a:r>
              <a:rPr lang="en-GB" sz="1400" dirty="0" err="1">
                <a:solidFill>
                  <a:srgbClr val="000000"/>
                </a:solidFill>
                <a:latin typeface="Consolas" panose="020B0609020204030204" pitchFamily="49" charset="0"/>
              </a:rPr>
              <a:t>sln</a:t>
            </a:r>
            <a:r>
              <a:rPr lang="en-GB" sz="1400" dirty="0">
                <a:solidFill>
                  <a:srgbClr val="000000"/>
                </a:solidFill>
                <a:latin typeface="Consolas" panose="020B0609020204030204" pitchFamily="49" charset="0"/>
              </a:rPr>
              <a:t> ./</a:t>
            </a:r>
          </a:p>
          <a:p>
            <a:r>
              <a:rPr lang="en-GB" sz="1400" dirty="0">
                <a:solidFill>
                  <a:srgbClr val="000000"/>
                </a:solidFill>
                <a:latin typeface="Consolas" panose="020B0609020204030204" pitchFamily="49" charset="0"/>
              </a:rPr>
              <a:t>COPY backend/</a:t>
            </a:r>
            <a:r>
              <a:rPr lang="en-GB" sz="1400" dirty="0" err="1">
                <a:solidFill>
                  <a:srgbClr val="000000"/>
                </a:solidFill>
                <a:latin typeface="Consolas" panose="020B0609020204030204" pitchFamily="49" charset="0"/>
              </a:rPr>
              <a:t>backend.csproj</a:t>
            </a:r>
            <a:r>
              <a:rPr lang="en-GB" sz="1400" dirty="0">
                <a:solidFill>
                  <a:srgbClr val="000000"/>
                </a:solidFill>
                <a:latin typeface="Consolas" panose="020B0609020204030204" pitchFamily="49" charset="0"/>
              </a:rPr>
              <a:t> backend/</a:t>
            </a:r>
          </a:p>
          <a:p>
            <a:r>
              <a:rPr lang="en-GB" sz="1400" dirty="0">
                <a:solidFill>
                  <a:srgbClr val="000000"/>
                </a:solidFill>
                <a:latin typeface="Consolas" panose="020B0609020204030204" pitchFamily="49" charset="0"/>
              </a:rPr>
              <a:t>RUN </a:t>
            </a:r>
            <a:r>
              <a:rPr lang="en-GB" sz="1400" dirty="0" err="1">
                <a:solidFill>
                  <a:srgbClr val="000000"/>
                </a:solidFill>
                <a:latin typeface="Consolas" panose="020B0609020204030204" pitchFamily="49" charset="0"/>
              </a:rPr>
              <a:t>dotnet</a:t>
            </a:r>
            <a:r>
              <a:rPr lang="en-GB" sz="1400" dirty="0">
                <a:solidFill>
                  <a:srgbClr val="000000"/>
                </a:solidFill>
                <a:latin typeface="Consolas" panose="020B0609020204030204" pitchFamily="49" charset="0"/>
              </a:rPr>
              <a:t> restore</a:t>
            </a:r>
          </a:p>
          <a:p>
            <a:endParaRPr lang="en-GB" sz="1400" dirty="0">
              <a:solidFill>
                <a:srgbClr val="000000"/>
              </a:solidFill>
              <a:latin typeface="Consolas" panose="020B0609020204030204" pitchFamily="49" charset="0"/>
            </a:endParaRPr>
          </a:p>
          <a:p>
            <a:r>
              <a:rPr lang="en-GB" sz="1400" dirty="0">
                <a:solidFill>
                  <a:srgbClr val="000000"/>
                </a:solidFill>
                <a:latin typeface="Consolas" panose="020B0609020204030204" pitchFamily="49" charset="0"/>
              </a:rPr>
              <a:t>COPY . .</a:t>
            </a:r>
          </a:p>
          <a:p>
            <a:r>
              <a:rPr lang="en-GB" sz="1400" dirty="0">
                <a:solidFill>
                  <a:srgbClr val="000000"/>
                </a:solidFill>
                <a:latin typeface="Consolas" panose="020B0609020204030204" pitchFamily="49" charset="0"/>
              </a:rPr>
              <a:t>WORKDIR /</a:t>
            </a:r>
            <a:r>
              <a:rPr lang="en-GB" sz="1400" dirty="0" err="1">
                <a:solidFill>
                  <a:srgbClr val="000000"/>
                </a:solidFill>
                <a:latin typeface="Consolas" panose="020B0609020204030204" pitchFamily="49" charset="0"/>
              </a:rPr>
              <a:t>src</a:t>
            </a:r>
            <a:r>
              <a:rPr lang="en-GB" sz="1400" dirty="0">
                <a:solidFill>
                  <a:srgbClr val="000000"/>
                </a:solidFill>
                <a:latin typeface="Consolas" panose="020B0609020204030204" pitchFamily="49" charset="0"/>
              </a:rPr>
              <a:t>/backend</a:t>
            </a:r>
          </a:p>
          <a:p>
            <a:r>
              <a:rPr lang="en-GB" sz="1400" dirty="0">
                <a:solidFill>
                  <a:srgbClr val="000000"/>
                </a:solidFill>
                <a:latin typeface="Consolas" panose="020B0609020204030204" pitchFamily="49" charset="0"/>
              </a:rPr>
              <a:t>RUN </a:t>
            </a:r>
            <a:r>
              <a:rPr lang="en-GB" sz="1400" dirty="0" err="1">
                <a:solidFill>
                  <a:srgbClr val="000000"/>
                </a:solidFill>
                <a:latin typeface="Consolas" panose="020B0609020204030204" pitchFamily="49" charset="0"/>
              </a:rPr>
              <a:t>dotnet</a:t>
            </a:r>
            <a:r>
              <a:rPr lang="en-GB" sz="1400" dirty="0">
                <a:solidFill>
                  <a:srgbClr val="000000"/>
                </a:solidFill>
                <a:latin typeface="Consolas" panose="020B0609020204030204" pitchFamily="49" charset="0"/>
              </a:rPr>
              <a:t> build -c Release -o /app</a:t>
            </a:r>
          </a:p>
          <a:p>
            <a:endParaRPr lang="en-GB" sz="1400" dirty="0">
              <a:solidFill>
                <a:srgbClr val="000000"/>
              </a:solidFill>
              <a:latin typeface="Consolas" panose="020B0609020204030204" pitchFamily="49" charset="0"/>
            </a:endParaRPr>
          </a:p>
          <a:p>
            <a:r>
              <a:rPr lang="en-GB" sz="1400" dirty="0">
                <a:solidFill>
                  <a:srgbClr val="000000"/>
                </a:solidFill>
                <a:latin typeface="Consolas" panose="020B0609020204030204" pitchFamily="49" charset="0"/>
              </a:rPr>
              <a:t>FROM build AS publish</a:t>
            </a:r>
          </a:p>
          <a:p>
            <a:r>
              <a:rPr lang="en-GB" sz="1400" dirty="0">
                <a:solidFill>
                  <a:srgbClr val="000000"/>
                </a:solidFill>
                <a:latin typeface="Consolas" panose="020B0609020204030204" pitchFamily="49" charset="0"/>
              </a:rPr>
              <a:t>RUN </a:t>
            </a:r>
            <a:r>
              <a:rPr lang="en-GB" sz="1400" dirty="0" err="1">
                <a:solidFill>
                  <a:srgbClr val="000000"/>
                </a:solidFill>
                <a:latin typeface="Consolas" panose="020B0609020204030204" pitchFamily="49" charset="0"/>
              </a:rPr>
              <a:t>dotnet</a:t>
            </a:r>
            <a:r>
              <a:rPr lang="en-GB" sz="1400" dirty="0">
                <a:solidFill>
                  <a:srgbClr val="000000"/>
                </a:solidFill>
                <a:latin typeface="Consolas" panose="020B0609020204030204" pitchFamily="49" charset="0"/>
              </a:rPr>
              <a:t> publish -c Release -o /app</a:t>
            </a:r>
          </a:p>
          <a:p>
            <a:endParaRPr lang="en-GB" sz="1400" dirty="0">
              <a:solidFill>
                <a:srgbClr val="000000"/>
              </a:solidFill>
              <a:latin typeface="Consolas" panose="020B0609020204030204" pitchFamily="49" charset="0"/>
            </a:endParaRPr>
          </a:p>
          <a:p>
            <a:endParaRPr lang="en-GB" sz="1400" dirty="0">
              <a:solidFill>
                <a:srgbClr val="000000"/>
              </a:solidFill>
              <a:latin typeface="Consolas" panose="020B0609020204030204" pitchFamily="49" charset="0"/>
            </a:endParaRPr>
          </a:p>
          <a:p>
            <a:r>
              <a:rPr lang="en-GB" sz="1400" dirty="0">
                <a:solidFill>
                  <a:srgbClr val="000000"/>
                </a:solidFill>
                <a:latin typeface="Consolas" panose="020B0609020204030204" pitchFamily="49" charset="0"/>
              </a:rPr>
              <a:t>FROM base AS final</a:t>
            </a:r>
          </a:p>
          <a:p>
            <a:r>
              <a:rPr lang="en-GB" sz="1400" dirty="0">
                <a:solidFill>
                  <a:srgbClr val="000000"/>
                </a:solidFill>
                <a:latin typeface="Consolas" panose="020B0609020204030204" pitchFamily="49" charset="0"/>
              </a:rPr>
              <a:t>WORKDIR /app</a:t>
            </a:r>
          </a:p>
          <a:p>
            <a:r>
              <a:rPr lang="en-GB" sz="1400" dirty="0">
                <a:solidFill>
                  <a:srgbClr val="000000"/>
                </a:solidFill>
                <a:latin typeface="Consolas" panose="020B0609020204030204" pitchFamily="49" charset="0"/>
              </a:rPr>
              <a:t>COPY --from=publish /app .</a:t>
            </a:r>
          </a:p>
          <a:p>
            <a:r>
              <a:rPr lang="en-GB" sz="1400" dirty="0">
                <a:solidFill>
                  <a:srgbClr val="000000"/>
                </a:solidFill>
                <a:latin typeface="Consolas" panose="020B0609020204030204" pitchFamily="49" charset="0"/>
              </a:rPr>
              <a:t>ENTRYPOINT [</a:t>
            </a:r>
            <a:r>
              <a:rPr lang="en-GB" sz="1400" dirty="0">
                <a:solidFill>
                  <a:srgbClr val="A31515"/>
                </a:solidFill>
                <a:latin typeface="Consolas" panose="020B0609020204030204" pitchFamily="49" charset="0"/>
              </a:rPr>
              <a:t>"</a:t>
            </a:r>
            <a:r>
              <a:rPr lang="en-GB" sz="1400" dirty="0" err="1">
                <a:solidFill>
                  <a:srgbClr val="A31515"/>
                </a:solidFill>
                <a:latin typeface="Consolas" panose="020B0609020204030204" pitchFamily="49" charset="0"/>
              </a:rPr>
              <a:t>dotnet</a:t>
            </a:r>
            <a:r>
              <a:rPr lang="en-GB" sz="1400" dirty="0">
                <a:solidFill>
                  <a:srgbClr val="A31515"/>
                </a:solidFill>
                <a:latin typeface="Consolas" panose="020B0609020204030204" pitchFamily="49" charset="0"/>
              </a:rPr>
              <a:t>"</a:t>
            </a:r>
            <a:r>
              <a:rPr lang="en-GB" sz="1400" dirty="0">
                <a:solidFill>
                  <a:srgbClr val="000000"/>
                </a:solidFill>
                <a:latin typeface="Consolas" panose="020B0609020204030204" pitchFamily="49" charset="0"/>
              </a:rPr>
              <a:t>, </a:t>
            </a:r>
            <a:r>
              <a:rPr lang="en-GB" sz="1400" dirty="0">
                <a:solidFill>
                  <a:srgbClr val="A31515"/>
                </a:solidFill>
                <a:latin typeface="Consolas" panose="020B0609020204030204" pitchFamily="49" charset="0"/>
              </a:rPr>
              <a:t>"backend.dll"</a:t>
            </a:r>
            <a:r>
              <a:rPr lang="en-GB" sz="1400" dirty="0">
                <a:solidFill>
                  <a:srgbClr val="000000"/>
                </a:solidFill>
                <a:latin typeface="Consolas" panose="020B0609020204030204" pitchFamily="49" charset="0"/>
              </a:rPr>
              <a:t>]</a:t>
            </a:r>
          </a:p>
        </p:txBody>
      </p:sp>
      <p:sp>
        <p:nvSpPr>
          <p:cNvPr id="8" name="Rectangle 7">
            <a:extLst>
              <a:ext uri="{FF2B5EF4-FFF2-40B4-BE49-F238E27FC236}">
                <a16:creationId xmlns:a16="http://schemas.microsoft.com/office/drawing/2014/main" id="{FCE6C37D-4C4D-4799-91BE-CDC42699A1D0}"/>
              </a:ext>
            </a:extLst>
          </p:cNvPr>
          <p:cNvSpPr/>
          <p:nvPr/>
        </p:nvSpPr>
        <p:spPr>
          <a:xfrm>
            <a:off x="6771862" y="1492219"/>
            <a:ext cx="2943639" cy="223826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dirty="0"/>
              <a:t>dot</a:t>
            </a:r>
            <a:r>
              <a:rPr lang="en-GB" dirty="0"/>
              <a:t>net-build:2.</a:t>
            </a:r>
            <a:r>
              <a:rPr lang="en-US" altLang="zh-CN" dirty="0"/>
              <a:t>1</a:t>
            </a:r>
            <a:endParaRPr lang="en-GB" dirty="0"/>
          </a:p>
          <a:p>
            <a:endParaRPr lang="en-GB" dirty="0"/>
          </a:p>
        </p:txBody>
      </p:sp>
      <p:sp>
        <p:nvSpPr>
          <p:cNvPr id="7" name="Rectangle 6">
            <a:extLst>
              <a:ext uri="{FF2B5EF4-FFF2-40B4-BE49-F238E27FC236}">
                <a16:creationId xmlns:a16="http://schemas.microsoft.com/office/drawing/2014/main" id="{5606DD02-16FB-4C95-92AE-FFD140FB8C47}"/>
              </a:ext>
            </a:extLst>
          </p:cNvPr>
          <p:cNvSpPr/>
          <p:nvPr/>
        </p:nvSpPr>
        <p:spPr>
          <a:xfrm>
            <a:off x="6771862" y="689333"/>
            <a:ext cx="2943639" cy="729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dirty="0"/>
              <a:t>aspnetcore:2.</a:t>
            </a:r>
            <a:r>
              <a:rPr lang="en-US" altLang="zh-CN" dirty="0"/>
              <a:t>1</a:t>
            </a:r>
            <a:endParaRPr lang="en-GB" dirty="0"/>
          </a:p>
        </p:txBody>
      </p:sp>
      <p:sp>
        <p:nvSpPr>
          <p:cNvPr id="9" name="Rectangle 8">
            <a:extLst>
              <a:ext uri="{FF2B5EF4-FFF2-40B4-BE49-F238E27FC236}">
                <a16:creationId xmlns:a16="http://schemas.microsoft.com/office/drawing/2014/main" id="{62DD42BA-4972-43E3-964D-0B0F540FEAFC}"/>
              </a:ext>
            </a:extLst>
          </p:cNvPr>
          <p:cNvSpPr/>
          <p:nvPr/>
        </p:nvSpPr>
        <p:spPr>
          <a:xfrm>
            <a:off x="6882849" y="1043609"/>
            <a:ext cx="755374" cy="32799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/app</a:t>
            </a:r>
          </a:p>
        </p:txBody>
      </p:sp>
      <p:sp>
        <p:nvSpPr>
          <p:cNvPr id="11" name="Rectangle 10">
            <a:extLst>
              <a:ext uri="{FF2B5EF4-FFF2-40B4-BE49-F238E27FC236}">
                <a16:creationId xmlns:a16="http://schemas.microsoft.com/office/drawing/2014/main" id="{84621E06-0788-4021-AA24-B8E7237E9E4D}"/>
              </a:ext>
            </a:extLst>
          </p:cNvPr>
          <p:cNvSpPr/>
          <p:nvPr/>
        </p:nvSpPr>
        <p:spPr>
          <a:xfrm>
            <a:off x="6882848" y="1818553"/>
            <a:ext cx="2206487" cy="123410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dirty="0"/>
              <a:t>/</a:t>
            </a:r>
            <a:r>
              <a:rPr lang="en-GB" dirty="0" err="1"/>
              <a:t>src</a:t>
            </a:r>
            <a:endParaRPr lang="en-GB" dirty="0"/>
          </a:p>
        </p:txBody>
      </p:sp>
      <p:sp>
        <p:nvSpPr>
          <p:cNvPr id="13" name="Rectangle: Rounded Corners 12">
            <a:extLst>
              <a:ext uri="{FF2B5EF4-FFF2-40B4-BE49-F238E27FC236}">
                <a16:creationId xmlns:a16="http://schemas.microsoft.com/office/drawing/2014/main" id="{0AC74CB4-5416-4C2A-B366-C2BBFB8DD01D}"/>
              </a:ext>
            </a:extLst>
          </p:cNvPr>
          <p:cNvSpPr/>
          <p:nvPr/>
        </p:nvSpPr>
        <p:spPr>
          <a:xfrm>
            <a:off x="10185125" y="1928711"/>
            <a:ext cx="1215059" cy="4133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Compose.sln</a:t>
            </a:r>
          </a:p>
          <a:p>
            <a:r>
              <a:rPr lang="en-GB" sz="1200" dirty="0" err="1"/>
              <a:t>Backend.csproj</a:t>
            </a:r>
            <a:endParaRPr lang="en-GB" sz="1200" dirty="0"/>
          </a:p>
        </p:txBody>
      </p:sp>
      <p:sp>
        <p:nvSpPr>
          <p:cNvPr id="14" name="Arrow: Right 13">
            <a:extLst>
              <a:ext uri="{FF2B5EF4-FFF2-40B4-BE49-F238E27FC236}">
                <a16:creationId xmlns:a16="http://schemas.microsoft.com/office/drawing/2014/main" id="{5B791CB2-098F-45C9-90EB-A574D176181E}"/>
              </a:ext>
            </a:extLst>
          </p:cNvPr>
          <p:cNvSpPr/>
          <p:nvPr/>
        </p:nvSpPr>
        <p:spPr>
          <a:xfrm flipH="1">
            <a:off x="8229600" y="2009053"/>
            <a:ext cx="1817204" cy="253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C2E593CF-049F-4E67-9A10-C955C0F23B67}"/>
              </a:ext>
            </a:extLst>
          </p:cNvPr>
          <p:cNvSpPr/>
          <p:nvPr/>
        </p:nvSpPr>
        <p:spPr>
          <a:xfrm>
            <a:off x="6945380" y="2170563"/>
            <a:ext cx="1215059" cy="4133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Compose.sln</a:t>
            </a:r>
          </a:p>
          <a:p>
            <a:r>
              <a:rPr lang="en-GB" sz="1200" dirty="0" err="1"/>
              <a:t>Backend.csproj</a:t>
            </a:r>
            <a:endParaRPr lang="en-GB" sz="1200" dirty="0"/>
          </a:p>
        </p:txBody>
      </p:sp>
      <p:sp>
        <p:nvSpPr>
          <p:cNvPr id="16" name="Rectangle: Rounded Corners 15">
            <a:extLst>
              <a:ext uri="{FF2B5EF4-FFF2-40B4-BE49-F238E27FC236}">
                <a16:creationId xmlns:a16="http://schemas.microsoft.com/office/drawing/2014/main" id="{14C4133B-23AF-4267-AAF5-C877F1AAD495}"/>
              </a:ext>
            </a:extLst>
          </p:cNvPr>
          <p:cNvSpPr/>
          <p:nvPr/>
        </p:nvSpPr>
        <p:spPr>
          <a:xfrm>
            <a:off x="8243681" y="2262501"/>
            <a:ext cx="820144" cy="3206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200" dirty="0"/>
              <a:t>Packages</a:t>
            </a:r>
          </a:p>
        </p:txBody>
      </p:sp>
      <p:sp>
        <p:nvSpPr>
          <p:cNvPr id="17" name="Rectangle: Rounded Corners 16">
            <a:extLst>
              <a:ext uri="{FF2B5EF4-FFF2-40B4-BE49-F238E27FC236}">
                <a16:creationId xmlns:a16="http://schemas.microsoft.com/office/drawing/2014/main" id="{173D5EA1-080C-4971-8F81-4C221D7322BF}"/>
              </a:ext>
            </a:extLst>
          </p:cNvPr>
          <p:cNvSpPr/>
          <p:nvPr/>
        </p:nvSpPr>
        <p:spPr>
          <a:xfrm>
            <a:off x="10168395" y="2583149"/>
            <a:ext cx="1215059" cy="4133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err="1"/>
              <a:t>program.cs</a:t>
            </a:r>
            <a:endParaRPr lang="en-GB" sz="1200" dirty="0"/>
          </a:p>
          <a:p>
            <a:r>
              <a:rPr lang="en-GB" sz="1200" dirty="0" err="1"/>
              <a:t>start.cs</a:t>
            </a:r>
            <a:r>
              <a:rPr lang="en-GB" sz="1200" dirty="0"/>
              <a:t>, …</a:t>
            </a:r>
          </a:p>
        </p:txBody>
      </p:sp>
      <p:sp>
        <p:nvSpPr>
          <p:cNvPr id="18" name="Arrow: Right 17">
            <a:extLst>
              <a:ext uri="{FF2B5EF4-FFF2-40B4-BE49-F238E27FC236}">
                <a16:creationId xmlns:a16="http://schemas.microsoft.com/office/drawing/2014/main" id="{12AFE477-0DC5-4C9A-891D-671784C18486}"/>
              </a:ext>
            </a:extLst>
          </p:cNvPr>
          <p:cNvSpPr/>
          <p:nvPr/>
        </p:nvSpPr>
        <p:spPr>
          <a:xfrm flipH="1">
            <a:off x="8229600" y="2677657"/>
            <a:ext cx="1817204" cy="253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3B29313F-FC04-4BCE-961B-39F6F05EE856}"/>
              </a:ext>
            </a:extLst>
          </p:cNvPr>
          <p:cNvSpPr/>
          <p:nvPr/>
        </p:nvSpPr>
        <p:spPr>
          <a:xfrm>
            <a:off x="6945380" y="2602390"/>
            <a:ext cx="1215059" cy="4133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err="1"/>
              <a:t>program.cs</a:t>
            </a:r>
            <a:endParaRPr lang="en-GB" sz="1200" dirty="0"/>
          </a:p>
          <a:p>
            <a:r>
              <a:rPr lang="en-GB" sz="1200" dirty="0" err="1"/>
              <a:t>start.cs</a:t>
            </a:r>
            <a:r>
              <a:rPr lang="en-GB" sz="1200" dirty="0"/>
              <a:t>, …</a:t>
            </a:r>
          </a:p>
        </p:txBody>
      </p:sp>
      <p:sp>
        <p:nvSpPr>
          <p:cNvPr id="20" name="Rectangle 19">
            <a:extLst>
              <a:ext uri="{FF2B5EF4-FFF2-40B4-BE49-F238E27FC236}">
                <a16:creationId xmlns:a16="http://schemas.microsoft.com/office/drawing/2014/main" id="{D3CF9448-1D01-4C99-9131-FDA67BEAC016}"/>
              </a:ext>
            </a:extLst>
          </p:cNvPr>
          <p:cNvSpPr/>
          <p:nvPr/>
        </p:nvSpPr>
        <p:spPr>
          <a:xfrm>
            <a:off x="6882849" y="3190152"/>
            <a:ext cx="2206486" cy="45283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dirty="0"/>
              <a:t>/app</a:t>
            </a:r>
          </a:p>
        </p:txBody>
      </p:sp>
      <p:sp>
        <p:nvSpPr>
          <p:cNvPr id="23" name="Rectangle: Rounded Corners 22">
            <a:extLst>
              <a:ext uri="{FF2B5EF4-FFF2-40B4-BE49-F238E27FC236}">
                <a16:creationId xmlns:a16="http://schemas.microsoft.com/office/drawing/2014/main" id="{FDB8347B-B90D-46AF-A9E5-3A569D9D1EA1}"/>
              </a:ext>
            </a:extLst>
          </p:cNvPr>
          <p:cNvSpPr/>
          <p:nvPr/>
        </p:nvSpPr>
        <p:spPr>
          <a:xfrm>
            <a:off x="7679633" y="3239214"/>
            <a:ext cx="961612" cy="3206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200" dirty="0"/>
              <a:t>backend.dll</a:t>
            </a:r>
          </a:p>
        </p:txBody>
      </p:sp>
      <p:sp>
        <p:nvSpPr>
          <p:cNvPr id="26" name="Rectangle 25">
            <a:extLst>
              <a:ext uri="{FF2B5EF4-FFF2-40B4-BE49-F238E27FC236}">
                <a16:creationId xmlns:a16="http://schemas.microsoft.com/office/drawing/2014/main" id="{75C55E7C-4139-4CE3-AF08-3D7E4A4BBA5F}"/>
              </a:ext>
            </a:extLst>
          </p:cNvPr>
          <p:cNvSpPr/>
          <p:nvPr/>
        </p:nvSpPr>
        <p:spPr>
          <a:xfrm>
            <a:off x="6771862" y="5287915"/>
            <a:ext cx="2957721" cy="1237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dirty="0"/>
              <a:t>aspnetcore:2.</a:t>
            </a:r>
            <a:r>
              <a:rPr lang="en-US" altLang="zh-CN" dirty="0"/>
              <a:t>1</a:t>
            </a:r>
            <a:endParaRPr lang="en-GB" dirty="0"/>
          </a:p>
        </p:txBody>
      </p:sp>
      <p:sp>
        <p:nvSpPr>
          <p:cNvPr id="27" name="Rectangle 26">
            <a:extLst>
              <a:ext uri="{FF2B5EF4-FFF2-40B4-BE49-F238E27FC236}">
                <a16:creationId xmlns:a16="http://schemas.microsoft.com/office/drawing/2014/main" id="{9EB5099C-92E3-4930-9E95-DF27D357CE87}"/>
              </a:ext>
            </a:extLst>
          </p:cNvPr>
          <p:cNvSpPr/>
          <p:nvPr/>
        </p:nvSpPr>
        <p:spPr>
          <a:xfrm>
            <a:off x="6882352" y="5638026"/>
            <a:ext cx="755374" cy="32799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/app</a:t>
            </a:r>
          </a:p>
        </p:txBody>
      </p:sp>
      <p:sp>
        <p:nvSpPr>
          <p:cNvPr id="34" name="Rectangle 33">
            <a:extLst>
              <a:ext uri="{FF2B5EF4-FFF2-40B4-BE49-F238E27FC236}">
                <a16:creationId xmlns:a16="http://schemas.microsoft.com/office/drawing/2014/main" id="{078C9D63-F467-4873-8625-92E55EB21D9B}"/>
              </a:ext>
            </a:extLst>
          </p:cNvPr>
          <p:cNvSpPr/>
          <p:nvPr/>
        </p:nvSpPr>
        <p:spPr>
          <a:xfrm>
            <a:off x="6882848" y="6110359"/>
            <a:ext cx="2496210" cy="359798"/>
          </a:xfrm>
          <a:prstGeom prst="rect">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GB" dirty="0"/>
              <a:t>$: </a:t>
            </a:r>
            <a:r>
              <a:rPr lang="en-GB" dirty="0" err="1"/>
              <a:t>dotnet</a:t>
            </a:r>
            <a:r>
              <a:rPr lang="en-GB" dirty="0"/>
              <a:t> backend.dll</a:t>
            </a:r>
          </a:p>
        </p:txBody>
      </p:sp>
      <p:sp>
        <p:nvSpPr>
          <p:cNvPr id="35" name="Arrow: Left-Right 34">
            <a:extLst>
              <a:ext uri="{FF2B5EF4-FFF2-40B4-BE49-F238E27FC236}">
                <a16:creationId xmlns:a16="http://schemas.microsoft.com/office/drawing/2014/main" id="{23B77554-19EB-4904-BC01-D8A057A44861}"/>
              </a:ext>
            </a:extLst>
          </p:cNvPr>
          <p:cNvSpPr/>
          <p:nvPr/>
        </p:nvSpPr>
        <p:spPr>
          <a:xfrm>
            <a:off x="9258964" y="810270"/>
            <a:ext cx="909431" cy="482048"/>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80</a:t>
            </a:r>
          </a:p>
        </p:txBody>
      </p:sp>
      <p:sp>
        <p:nvSpPr>
          <p:cNvPr id="37" name="TextBox 36">
            <a:extLst>
              <a:ext uri="{FF2B5EF4-FFF2-40B4-BE49-F238E27FC236}">
                <a16:creationId xmlns:a16="http://schemas.microsoft.com/office/drawing/2014/main" id="{A03AEA3F-1728-45F1-84E3-FF1ADD1B3136}"/>
              </a:ext>
            </a:extLst>
          </p:cNvPr>
          <p:cNvSpPr txBox="1"/>
          <p:nvPr/>
        </p:nvSpPr>
        <p:spPr>
          <a:xfrm>
            <a:off x="5792985" y="690537"/>
            <a:ext cx="814758" cy="369332"/>
          </a:xfrm>
          <a:prstGeom prst="rect">
            <a:avLst/>
          </a:prstGeom>
          <a:noFill/>
        </p:spPr>
        <p:txBody>
          <a:bodyPr wrap="square" rtlCol="0">
            <a:spAutoFit/>
          </a:bodyPr>
          <a:lstStyle/>
          <a:p>
            <a:r>
              <a:rPr lang="en-GB" dirty="0"/>
              <a:t>base</a:t>
            </a:r>
          </a:p>
        </p:txBody>
      </p:sp>
      <p:sp>
        <p:nvSpPr>
          <p:cNvPr id="38" name="TextBox 37">
            <a:extLst>
              <a:ext uri="{FF2B5EF4-FFF2-40B4-BE49-F238E27FC236}">
                <a16:creationId xmlns:a16="http://schemas.microsoft.com/office/drawing/2014/main" id="{9E06FE8F-AB59-4368-8B1E-004DE371D45D}"/>
              </a:ext>
            </a:extLst>
          </p:cNvPr>
          <p:cNvSpPr txBox="1"/>
          <p:nvPr/>
        </p:nvSpPr>
        <p:spPr>
          <a:xfrm>
            <a:off x="5792985" y="1492219"/>
            <a:ext cx="814758" cy="369332"/>
          </a:xfrm>
          <a:prstGeom prst="rect">
            <a:avLst/>
          </a:prstGeom>
          <a:noFill/>
        </p:spPr>
        <p:txBody>
          <a:bodyPr wrap="square" rtlCol="0">
            <a:spAutoFit/>
          </a:bodyPr>
          <a:lstStyle/>
          <a:p>
            <a:r>
              <a:rPr lang="en-GB" dirty="0"/>
              <a:t>build</a:t>
            </a:r>
          </a:p>
        </p:txBody>
      </p:sp>
      <p:sp>
        <p:nvSpPr>
          <p:cNvPr id="39" name="TextBox 38">
            <a:extLst>
              <a:ext uri="{FF2B5EF4-FFF2-40B4-BE49-F238E27FC236}">
                <a16:creationId xmlns:a16="http://schemas.microsoft.com/office/drawing/2014/main" id="{21F634BB-D9CF-495E-B4B2-68F324540495}"/>
              </a:ext>
            </a:extLst>
          </p:cNvPr>
          <p:cNvSpPr txBox="1"/>
          <p:nvPr/>
        </p:nvSpPr>
        <p:spPr>
          <a:xfrm>
            <a:off x="5792985" y="5287915"/>
            <a:ext cx="814758" cy="369332"/>
          </a:xfrm>
          <a:prstGeom prst="rect">
            <a:avLst/>
          </a:prstGeom>
          <a:noFill/>
        </p:spPr>
        <p:txBody>
          <a:bodyPr wrap="square" rtlCol="0">
            <a:spAutoFit/>
          </a:bodyPr>
          <a:lstStyle/>
          <a:p>
            <a:r>
              <a:rPr lang="en-GB" dirty="0"/>
              <a:t>final</a:t>
            </a:r>
          </a:p>
        </p:txBody>
      </p:sp>
      <p:sp>
        <p:nvSpPr>
          <p:cNvPr id="40" name="Rectangle 39">
            <a:extLst>
              <a:ext uri="{FF2B5EF4-FFF2-40B4-BE49-F238E27FC236}">
                <a16:creationId xmlns:a16="http://schemas.microsoft.com/office/drawing/2014/main" id="{79AF175C-D142-4E9F-8134-EB6DF63B243E}"/>
              </a:ext>
            </a:extLst>
          </p:cNvPr>
          <p:cNvSpPr/>
          <p:nvPr/>
        </p:nvSpPr>
        <p:spPr>
          <a:xfrm>
            <a:off x="6770039" y="3800606"/>
            <a:ext cx="2943639" cy="142019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altLang="zh-CN" dirty="0"/>
              <a:t>dot</a:t>
            </a:r>
            <a:r>
              <a:rPr lang="en-GB" dirty="0"/>
              <a:t>net-build:2.</a:t>
            </a:r>
            <a:r>
              <a:rPr lang="en-US" altLang="zh-CN" dirty="0"/>
              <a:t>1</a:t>
            </a:r>
            <a:endParaRPr lang="en-GB" dirty="0"/>
          </a:p>
          <a:p>
            <a:endParaRPr lang="en-GB" dirty="0"/>
          </a:p>
        </p:txBody>
      </p:sp>
      <p:sp>
        <p:nvSpPr>
          <p:cNvPr id="41" name="TextBox 40">
            <a:extLst>
              <a:ext uri="{FF2B5EF4-FFF2-40B4-BE49-F238E27FC236}">
                <a16:creationId xmlns:a16="http://schemas.microsoft.com/office/drawing/2014/main" id="{2BF1BBF2-63FC-468A-AD2A-66D08683B236}"/>
              </a:ext>
            </a:extLst>
          </p:cNvPr>
          <p:cNvSpPr txBox="1"/>
          <p:nvPr/>
        </p:nvSpPr>
        <p:spPr>
          <a:xfrm>
            <a:off x="5792984" y="3800606"/>
            <a:ext cx="886111" cy="369332"/>
          </a:xfrm>
          <a:prstGeom prst="rect">
            <a:avLst/>
          </a:prstGeom>
          <a:noFill/>
        </p:spPr>
        <p:txBody>
          <a:bodyPr wrap="square" rtlCol="0">
            <a:spAutoFit/>
          </a:bodyPr>
          <a:lstStyle/>
          <a:p>
            <a:r>
              <a:rPr lang="en-GB" dirty="0"/>
              <a:t>publish</a:t>
            </a:r>
          </a:p>
        </p:txBody>
      </p:sp>
      <p:sp>
        <p:nvSpPr>
          <p:cNvPr id="45" name="Rectangle 44">
            <a:extLst>
              <a:ext uri="{FF2B5EF4-FFF2-40B4-BE49-F238E27FC236}">
                <a16:creationId xmlns:a16="http://schemas.microsoft.com/office/drawing/2014/main" id="{51FE5358-3B86-467F-99DC-A29C7F141848}"/>
              </a:ext>
            </a:extLst>
          </p:cNvPr>
          <p:cNvSpPr/>
          <p:nvPr/>
        </p:nvSpPr>
        <p:spPr>
          <a:xfrm>
            <a:off x="6882351" y="4644382"/>
            <a:ext cx="2733757" cy="54121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dirty="0"/>
              <a:t>/app</a:t>
            </a:r>
          </a:p>
        </p:txBody>
      </p:sp>
      <p:sp>
        <p:nvSpPr>
          <p:cNvPr id="46" name="Rectangle: Rounded Corners 45">
            <a:extLst>
              <a:ext uri="{FF2B5EF4-FFF2-40B4-BE49-F238E27FC236}">
                <a16:creationId xmlns:a16="http://schemas.microsoft.com/office/drawing/2014/main" id="{C0AD9F7A-A694-4EFE-9844-E6B3597381FE}"/>
              </a:ext>
            </a:extLst>
          </p:cNvPr>
          <p:cNvSpPr/>
          <p:nvPr/>
        </p:nvSpPr>
        <p:spPr>
          <a:xfrm>
            <a:off x="8306091" y="4783869"/>
            <a:ext cx="529425" cy="3206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200" dirty="0" err="1"/>
              <a:t>Pkgs</a:t>
            </a:r>
            <a:endParaRPr lang="en-GB" sz="1200" dirty="0"/>
          </a:p>
        </p:txBody>
      </p:sp>
      <p:sp>
        <p:nvSpPr>
          <p:cNvPr id="47" name="Rectangle: Rounded Corners 46">
            <a:extLst>
              <a:ext uri="{FF2B5EF4-FFF2-40B4-BE49-F238E27FC236}">
                <a16:creationId xmlns:a16="http://schemas.microsoft.com/office/drawing/2014/main" id="{F0717917-E891-48F4-B15D-C4064F2723A6}"/>
              </a:ext>
            </a:extLst>
          </p:cNvPr>
          <p:cNvSpPr/>
          <p:nvPr/>
        </p:nvSpPr>
        <p:spPr>
          <a:xfrm>
            <a:off x="7583142" y="4787175"/>
            <a:ext cx="620746" cy="3206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200" dirty="0"/>
              <a:t>.</a:t>
            </a:r>
            <a:r>
              <a:rPr lang="en-GB" sz="1200" dirty="0" err="1"/>
              <a:t>dll</a:t>
            </a:r>
            <a:endParaRPr lang="en-GB" sz="1200" dirty="0"/>
          </a:p>
        </p:txBody>
      </p:sp>
      <p:sp>
        <p:nvSpPr>
          <p:cNvPr id="48" name="Rectangle: Rounded Corners 47">
            <a:extLst>
              <a:ext uri="{FF2B5EF4-FFF2-40B4-BE49-F238E27FC236}">
                <a16:creationId xmlns:a16="http://schemas.microsoft.com/office/drawing/2014/main" id="{4FAAD5EC-7F7F-43AC-B455-24866183A4BB}"/>
              </a:ext>
            </a:extLst>
          </p:cNvPr>
          <p:cNvSpPr/>
          <p:nvPr/>
        </p:nvSpPr>
        <p:spPr>
          <a:xfrm>
            <a:off x="8912347" y="4787175"/>
            <a:ext cx="620746" cy="32064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200" dirty="0"/>
              <a:t>/views</a:t>
            </a:r>
          </a:p>
        </p:txBody>
      </p:sp>
      <p:sp>
        <p:nvSpPr>
          <p:cNvPr id="50" name="Rectangle 49">
            <a:extLst>
              <a:ext uri="{FF2B5EF4-FFF2-40B4-BE49-F238E27FC236}">
                <a16:creationId xmlns:a16="http://schemas.microsoft.com/office/drawing/2014/main" id="{53395ACA-C8F6-4E33-97C2-AA797189862A}"/>
              </a:ext>
            </a:extLst>
          </p:cNvPr>
          <p:cNvSpPr/>
          <p:nvPr/>
        </p:nvSpPr>
        <p:spPr>
          <a:xfrm>
            <a:off x="6876721" y="4128556"/>
            <a:ext cx="2733757" cy="45504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dirty="0"/>
              <a:t>/</a:t>
            </a:r>
            <a:r>
              <a:rPr lang="en-GB" dirty="0" err="1"/>
              <a:t>src</a:t>
            </a:r>
            <a:endParaRPr lang="en-GB" dirty="0"/>
          </a:p>
        </p:txBody>
      </p:sp>
      <p:sp>
        <p:nvSpPr>
          <p:cNvPr id="51" name="Rectangle: Rounded Corners 50">
            <a:extLst>
              <a:ext uri="{FF2B5EF4-FFF2-40B4-BE49-F238E27FC236}">
                <a16:creationId xmlns:a16="http://schemas.microsoft.com/office/drawing/2014/main" id="{ACDCC380-F4E4-4AF4-BFC1-6FD0638211FC}"/>
              </a:ext>
            </a:extLst>
          </p:cNvPr>
          <p:cNvSpPr/>
          <p:nvPr/>
        </p:nvSpPr>
        <p:spPr>
          <a:xfrm>
            <a:off x="7412355" y="4184968"/>
            <a:ext cx="1536426" cy="3258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a:t>
            </a:r>
            <a:r>
              <a:rPr lang="en-GB" sz="1200" dirty="0" err="1"/>
              <a:t>sln</a:t>
            </a:r>
            <a:r>
              <a:rPr lang="en-GB" sz="1200" dirty="0"/>
              <a:t>, *.</a:t>
            </a:r>
            <a:r>
              <a:rPr lang="en-GB" sz="1200" dirty="0" err="1"/>
              <a:t>csproj</a:t>
            </a:r>
            <a:r>
              <a:rPr lang="en-GB" sz="1200" dirty="0"/>
              <a:t>, *.</a:t>
            </a:r>
            <a:r>
              <a:rPr lang="en-GB" sz="1200" dirty="0" err="1"/>
              <a:t>cs</a:t>
            </a:r>
            <a:r>
              <a:rPr lang="en-GB" sz="1200" dirty="0"/>
              <a:t>…</a:t>
            </a:r>
          </a:p>
        </p:txBody>
      </p:sp>
      <p:sp>
        <p:nvSpPr>
          <p:cNvPr id="52" name="Rectangle: Rounded Corners 51">
            <a:extLst>
              <a:ext uri="{FF2B5EF4-FFF2-40B4-BE49-F238E27FC236}">
                <a16:creationId xmlns:a16="http://schemas.microsoft.com/office/drawing/2014/main" id="{E58E001B-8BA9-4263-8E0A-9A46D9EAC407}"/>
              </a:ext>
            </a:extLst>
          </p:cNvPr>
          <p:cNvSpPr/>
          <p:nvPr/>
        </p:nvSpPr>
        <p:spPr>
          <a:xfrm>
            <a:off x="9038483" y="4187549"/>
            <a:ext cx="529425" cy="3206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200" dirty="0" err="1"/>
              <a:t>Pkgs</a:t>
            </a:r>
            <a:endParaRPr lang="en-GB" sz="1200" dirty="0"/>
          </a:p>
        </p:txBody>
      </p:sp>
      <p:grpSp>
        <p:nvGrpSpPr>
          <p:cNvPr id="59" name="Group 58">
            <a:extLst>
              <a:ext uri="{FF2B5EF4-FFF2-40B4-BE49-F238E27FC236}">
                <a16:creationId xmlns:a16="http://schemas.microsoft.com/office/drawing/2014/main" id="{160CCFFD-5E69-4B1F-9460-FF1CC4514090}"/>
              </a:ext>
            </a:extLst>
          </p:cNvPr>
          <p:cNvGrpSpPr/>
          <p:nvPr/>
        </p:nvGrpSpPr>
        <p:grpSpPr>
          <a:xfrm>
            <a:off x="6862100" y="5610624"/>
            <a:ext cx="2733757" cy="442819"/>
            <a:chOff x="2315174" y="4742781"/>
            <a:chExt cx="2733757" cy="442819"/>
          </a:xfrm>
        </p:grpSpPr>
        <p:sp>
          <p:nvSpPr>
            <p:cNvPr id="54" name="Rectangle 53">
              <a:extLst>
                <a:ext uri="{FF2B5EF4-FFF2-40B4-BE49-F238E27FC236}">
                  <a16:creationId xmlns:a16="http://schemas.microsoft.com/office/drawing/2014/main" id="{B2E0B8DB-F1E9-458E-BA90-C0DE2C4F1596}"/>
                </a:ext>
              </a:extLst>
            </p:cNvPr>
            <p:cNvSpPr/>
            <p:nvPr/>
          </p:nvSpPr>
          <p:spPr>
            <a:xfrm>
              <a:off x="2315174" y="4742781"/>
              <a:ext cx="2733757" cy="4428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dirty="0"/>
                <a:t>/app</a:t>
              </a:r>
            </a:p>
          </p:txBody>
        </p:sp>
        <p:sp>
          <p:nvSpPr>
            <p:cNvPr id="55" name="Rectangle: Rounded Corners 54">
              <a:extLst>
                <a:ext uri="{FF2B5EF4-FFF2-40B4-BE49-F238E27FC236}">
                  <a16:creationId xmlns:a16="http://schemas.microsoft.com/office/drawing/2014/main" id="{984A0441-67D4-4239-B392-ED9B3F1CC977}"/>
                </a:ext>
              </a:extLst>
            </p:cNvPr>
            <p:cNvSpPr/>
            <p:nvPr/>
          </p:nvSpPr>
          <p:spPr>
            <a:xfrm>
              <a:off x="3727240" y="4796152"/>
              <a:ext cx="529425" cy="3206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200" dirty="0" err="1"/>
                <a:t>Pkgs</a:t>
              </a:r>
              <a:endParaRPr lang="en-GB" sz="1200" dirty="0"/>
            </a:p>
          </p:txBody>
        </p:sp>
        <p:sp>
          <p:nvSpPr>
            <p:cNvPr id="56" name="Rectangle: Rounded Corners 55">
              <a:extLst>
                <a:ext uri="{FF2B5EF4-FFF2-40B4-BE49-F238E27FC236}">
                  <a16:creationId xmlns:a16="http://schemas.microsoft.com/office/drawing/2014/main" id="{A85D92BC-0163-44F1-BB64-CD6D8730ED29}"/>
                </a:ext>
              </a:extLst>
            </p:cNvPr>
            <p:cNvSpPr/>
            <p:nvPr/>
          </p:nvSpPr>
          <p:spPr>
            <a:xfrm>
              <a:off x="3015965" y="4796152"/>
              <a:ext cx="620746" cy="3206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200" dirty="0"/>
                <a:t>.</a:t>
              </a:r>
              <a:r>
                <a:rPr lang="en-GB" sz="1200" dirty="0" err="1"/>
                <a:t>dll</a:t>
              </a:r>
              <a:endParaRPr lang="en-GB" sz="1200" dirty="0"/>
            </a:p>
          </p:txBody>
        </p:sp>
        <p:sp>
          <p:nvSpPr>
            <p:cNvPr id="57" name="Rectangle: Rounded Corners 56">
              <a:extLst>
                <a:ext uri="{FF2B5EF4-FFF2-40B4-BE49-F238E27FC236}">
                  <a16:creationId xmlns:a16="http://schemas.microsoft.com/office/drawing/2014/main" id="{314AF5ED-7969-480A-BD53-AA1CC126359C}"/>
                </a:ext>
              </a:extLst>
            </p:cNvPr>
            <p:cNvSpPr/>
            <p:nvPr/>
          </p:nvSpPr>
          <p:spPr>
            <a:xfrm>
              <a:off x="4344378" y="4804209"/>
              <a:ext cx="620746" cy="32064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200" dirty="0"/>
                <a:t>/views</a:t>
              </a:r>
            </a:p>
          </p:txBody>
        </p:sp>
      </p:grpSp>
      <p:sp>
        <p:nvSpPr>
          <p:cNvPr id="36" name="Arrow: Left-Right 35">
            <a:extLst>
              <a:ext uri="{FF2B5EF4-FFF2-40B4-BE49-F238E27FC236}">
                <a16:creationId xmlns:a16="http://schemas.microsoft.com/office/drawing/2014/main" id="{20FBF703-9D86-4ACA-9DFA-32A6114BFA49}"/>
              </a:ext>
            </a:extLst>
          </p:cNvPr>
          <p:cNvSpPr/>
          <p:nvPr/>
        </p:nvSpPr>
        <p:spPr>
          <a:xfrm>
            <a:off x="9258962" y="5665453"/>
            <a:ext cx="909431" cy="482048"/>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80</a:t>
            </a:r>
          </a:p>
        </p:txBody>
      </p:sp>
      <p:sp>
        <p:nvSpPr>
          <p:cNvPr id="60" name="Arrow: Right 59">
            <a:extLst>
              <a:ext uri="{FF2B5EF4-FFF2-40B4-BE49-F238E27FC236}">
                <a16:creationId xmlns:a16="http://schemas.microsoft.com/office/drawing/2014/main" id="{2AE2BCE4-A5FF-4E40-8E28-A9EA6BF750CA}"/>
              </a:ext>
            </a:extLst>
          </p:cNvPr>
          <p:cNvSpPr/>
          <p:nvPr/>
        </p:nvSpPr>
        <p:spPr>
          <a:xfrm>
            <a:off x="80505" y="1292318"/>
            <a:ext cx="303143" cy="18387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61" name="Arrow: Right 60">
            <a:extLst>
              <a:ext uri="{FF2B5EF4-FFF2-40B4-BE49-F238E27FC236}">
                <a16:creationId xmlns:a16="http://schemas.microsoft.com/office/drawing/2014/main" id="{0F101EC5-8051-4A54-82A8-0456DECA353B}"/>
              </a:ext>
            </a:extLst>
          </p:cNvPr>
          <p:cNvSpPr/>
          <p:nvPr/>
        </p:nvSpPr>
        <p:spPr>
          <a:xfrm>
            <a:off x="78686" y="1510061"/>
            <a:ext cx="303143" cy="18387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62" name="Arrow: Right 61">
            <a:extLst>
              <a:ext uri="{FF2B5EF4-FFF2-40B4-BE49-F238E27FC236}">
                <a16:creationId xmlns:a16="http://schemas.microsoft.com/office/drawing/2014/main" id="{62193767-9250-4C5D-8CEB-5B8BCDEA041E}"/>
              </a:ext>
            </a:extLst>
          </p:cNvPr>
          <p:cNvSpPr/>
          <p:nvPr/>
        </p:nvSpPr>
        <p:spPr>
          <a:xfrm>
            <a:off x="78686" y="1727804"/>
            <a:ext cx="303143" cy="18387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63" name="Arrow: Right 62">
            <a:extLst>
              <a:ext uri="{FF2B5EF4-FFF2-40B4-BE49-F238E27FC236}">
                <a16:creationId xmlns:a16="http://schemas.microsoft.com/office/drawing/2014/main" id="{C207DFF1-DDFF-4051-89B9-97248388A3D2}"/>
              </a:ext>
            </a:extLst>
          </p:cNvPr>
          <p:cNvSpPr/>
          <p:nvPr/>
        </p:nvSpPr>
        <p:spPr>
          <a:xfrm>
            <a:off x="83598" y="2150234"/>
            <a:ext cx="303143" cy="18387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64" name="Arrow: Right 63">
            <a:extLst>
              <a:ext uri="{FF2B5EF4-FFF2-40B4-BE49-F238E27FC236}">
                <a16:creationId xmlns:a16="http://schemas.microsoft.com/office/drawing/2014/main" id="{45B72141-5240-4442-AAB1-FCC3F492AB8D}"/>
              </a:ext>
            </a:extLst>
          </p:cNvPr>
          <p:cNvSpPr/>
          <p:nvPr/>
        </p:nvSpPr>
        <p:spPr>
          <a:xfrm>
            <a:off x="81779" y="2367977"/>
            <a:ext cx="303143" cy="18387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65" name="Arrow: Right 64">
            <a:extLst>
              <a:ext uri="{FF2B5EF4-FFF2-40B4-BE49-F238E27FC236}">
                <a16:creationId xmlns:a16="http://schemas.microsoft.com/office/drawing/2014/main" id="{A57BFBF2-CFB9-4B20-8072-7FA2E39C95C9}"/>
              </a:ext>
            </a:extLst>
          </p:cNvPr>
          <p:cNvSpPr/>
          <p:nvPr/>
        </p:nvSpPr>
        <p:spPr>
          <a:xfrm>
            <a:off x="81779" y="2585720"/>
            <a:ext cx="303143" cy="18387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69" name="Arrow: Right 68">
            <a:extLst>
              <a:ext uri="{FF2B5EF4-FFF2-40B4-BE49-F238E27FC236}">
                <a16:creationId xmlns:a16="http://schemas.microsoft.com/office/drawing/2014/main" id="{D9249250-7676-46FB-9EE6-A516DB123707}"/>
              </a:ext>
            </a:extLst>
          </p:cNvPr>
          <p:cNvSpPr/>
          <p:nvPr/>
        </p:nvSpPr>
        <p:spPr>
          <a:xfrm>
            <a:off x="78686" y="2798772"/>
            <a:ext cx="303143" cy="18387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70" name="Arrow: Right 69">
            <a:extLst>
              <a:ext uri="{FF2B5EF4-FFF2-40B4-BE49-F238E27FC236}">
                <a16:creationId xmlns:a16="http://schemas.microsoft.com/office/drawing/2014/main" id="{8B2DC461-F3F3-472A-B406-67341BB6D706}"/>
              </a:ext>
            </a:extLst>
          </p:cNvPr>
          <p:cNvSpPr/>
          <p:nvPr/>
        </p:nvSpPr>
        <p:spPr>
          <a:xfrm>
            <a:off x="78686" y="3016515"/>
            <a:ext cx="303143" cy="18387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71" name="Arrow: Right 70">
            <a:extLst>
              <a:ext uri="{FF2B5EF4-FFF2-40B4-BE49-F238E27FC236}">
                <a16:creationId xmlns:a16="http://schemas.microsoft.com/office/drawing/2014/main" id="{7F9CEEAB-A33D-45D6-887D-395B606BA7E7}"/>
              </a:ext>
            </a:extLst>
          </p:cNvPr>
          <p:cNvSpPr/>
          <p:nvPr/>
        </p:nvSpPr>
        <p:spPr>
          <a:xfrm>
            <a:off x="80505" y="3429000"/>
            <a:ext cx="303143" cy="18387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72" name="Arrow: Right 71">
            <a:extLst>
              <a:ext uri="{FF2B5EF4-FFF2-40B4-BE49-F238E27FC236}">
                <a16:creationId xmlns:a16="http://schemas.microsoft.com/office/drawing/2014/main" id="{6129F58A-73D8-42A3-A2C8-3E67855E6299}"/>
              </a:ext>
            </a:extLst>
          </p:cNvPr>
          <p:cNvSpPr/>
          <p:nvPr/>
        </p:nvSpPr>
        <p:spPr>
          <a:xfrm>
            <a:off x="78686" y="3646743"/>
            <a:ext cx="303143" cy="18387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73" name="Arrow: Right 72">
            <a:extLst>
              <a:ext uri="{FF2B5EF4-FFF2-40B4-BE49-F238E27FC236}">
                <a16:creationId xmlns:a16="http://schemas.microsoft.com/office/drawing/2014/main" id="{3FE85E76-E3CF-456E-A2D4-346AA672742F}"/>
              </a:ext>
            </a:extLst>
          </p:cNvPr>
          <p:cNvSpPr/>
          <p:nvPr/>
        </p:nvSpPr>
        <p:spPr>
          <a:xfrm>
            <a:off x="78686" y="3864486"/>
            <a:ext cx="303143" cy="18387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74" name="Arrow: Right 73">
            <a:extLst>
              <a:ext uri="{FF2B5EF4-FFF2-40B4-BE49-F238E27FC236}">
                <a16:creationId xmlns:a16="http://schemas.microsoft.com/office/drawing/2014/main" id="{42A54535-1709-4A02-8E6E-60CACF86F869}"/>
              </a:ext>
            </a:extLst>
          </p:cNvPr>
          <p:cNvSpPr/>
          <p:nvPr/>
        </p:nvSpPr>
        <p:spPr>
          <a:xfrm>
            <a:off x="78686" y="4280679"/>
            <a:ext cx="303143" cy="18387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75" name="Arrow: Right 74">
            <a:extLst>
              <a:ext uri="{FF2B5EF4-FFF2-40B4-BE49-F238E27FC236}">
                <a16:creationId xmlns:a16="http://schemas.microsoft.com/office/drawing/2014/main" id="{F15B831F-6299-4C3C-B04A-66DBC171B61A}"/>
              </a:ext>
            </a:extLst>
          </p:cNvPr>
          <p:cNvSpPr/>
          <p:nvPr/>
        </p:nvSpPr>
        <p:spPr>
          <a:xfrm>
            <a:off x="78686" y="4498422"/>
            <a:ext cx="303143" cy="18387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76" name="Arrow: Right 75">
            <a:extLst>
              <a:ext uri="{FF2B5EF4-FFF2-40B4-BE49-F238E27FC236}">
                <a16:creationId xmlns:a16="http://schemas.microsoft.com/office/drawing/2014/main" id="{6EF14886-A6B2-4AD0-9D91-DD5D09531747}"/>
              </a:ext>
            </a:extLst>
          </p:cNvPr>
          <p:cNvSpPr/>
          <p:nvPr/>
        </p:nvSpPr>
        <p:spPr>
          <a:xfrm>
            <a:off x="81779" y="5133605"/>
            <a:ext cx="303143" cy="18387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77" name="Arrow: Right 76">
            <a:extLst>
              <a:ext uri="{FF2B5EF4-FFF2-40B4-BE49-F238E27FC236}">
                <a16:creationId xmlns:a16="http://schemas.microsoft.com/office/drawing/2014/main" id="{87095CBA-B9CF-45A0-85BA-AA31C8DD6476}"/>
              </a:ext>
            </a:extLst>
          </p:cNvPr>
          <p:cNvSpPr/>
          <p:nvPr/>
        </p:nvSpPr>
        <p:spPr>
          <a:xfrm>
            <a:off x="81779" y="5351348"/>
            <a:ext cx="303143" cy="18387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78" name="Arrow: Right 77">
            <a:extLst>
              <a:ext uri="{FF2B5EF4-FFF2-40B4-BE49-F238E27FC236}">
                <a16:creationId xmlns:a16="http://schemas.microsoft.com/office/drawing/2014/main" id="{F4F194AF-13D9-4995-B274-28B0DBE6E4E7}"/>
              </a:ext>
            </a:extLst>
          </p:cNvPr>
          <p:cNvSpPr/>
          <p:nvPr/>
        </p:nvSpPr>
        <p:spPr>
          <a:xfrm>
            <a:off x="78686" y="5564400"/>
            <a:ext cx="303143" cy="18387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79" name="Arrow: Right 78">
            <a:extLst>
              <a:ext uri="{FF2B5EF4-FFF2-40B4-BE49-F238E27FC236}">
                <a16:creationId xmlns:a16="http://schemas.microsoft.com/office/drawing/2014/main" id="{A3FA21C5-1F13-48CB-8186-9C4676C99824}"/>
              </a:ext>
            </a:extLst>
          </p:cNvPr>
          <p:cNvSpPr/>
          <p:nvPr/>
        </p:nvSpPr>
        <p:spPr>
          <a:xfrm>
            <a:off x="78686" y="5782143"/>
            <a:ext cx="303143" cy="18387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40011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60"/>
                                        </p:tgtEl>
                                      </p:cBhvr>
                                    </p:animEffect>
                                    <p:set>
                                      <p:cBhvr>
                                        <p:cTn id="18" dur="1" fill="hold">
                                          <p:stCondLst>
                                            <p:cond delay="499"/>
                                          </p:stCondLst>
                                        </p:cTn>
                                        <p:tgtEl>
                                          <p:spTgt spid="60"/>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500"/>
                                        <p:tgtEl>
                                          <p:spTgt spid="6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61"/>
                                        </p:tgtEl>
                                      </p:cBhvr>
                                    </p:animEffect>
                                    <p:set>
                                      <p:cBhvr>
                                        <p:cTn id="29" dur="1" fill="hold">
                                          <p:stCondLst>
                                            <p:cond delay="499"/>
                                          </p:stCondLst>
                                        </p:cTn>
                                        <p:tgtEl>
                                          <p:spTgt spid="61"/>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500"/>
                                        <p:tgtEl>
                                          <p:spTgt spid="6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62"/>
                                        </p:tgtEl>
                                      </p:cBhvr>
                                    </p:animEffect>
                                    <p:set>
                                      <p:cBhvr>
                                        <p:cTn id="40" dur="1" fill="hold">
                                          <p:stCondLst>
                                            <p:cond delay="499"/>
                                          </p:stCondLst>
                                        </p:cTn>
                                        <p:tgtEl>
                                          <p:spTgt spid="62"/>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63"/>
                                        </p:tgtEl>
                                      </p:cBhvr>
                                    </p:animEffect>
                                    <p:set>
                                      <p:cBhvr>
                                        <p:cTn id="54" dur="1" fill="hold">
                                          <p:stCondLst>
                                            <p:cond delay="499"/>
                                          </p:stCondLst>
                                        </p:cTn>
                                        <p:tgtEl>
                                          <p:spTgt spid="63"/>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fade">
                                      <p:cBhvr>
                                        <p:cTn id="57" dur="500"/>
                                        <p:tgtEl>
                                          <p:spTgt spid="6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64"/>
                                        </p:tgtEl>
                                      </p:cBhvr>
                                    </p:animEffect>
                                    <p:set>
                                      <p:cBhvr>
                                        <p:cTn id="65" dur="1" fill="hold">
                                          <p:stCondLst>
                                            <p:cond delay="499"/>
                                          </p:stCondLst>
                                        </p:cTn>
                                        <p:tgtEl>
                                          <p:spTgt spid="64"/>
                                        </p:tgtEl>
                                        <p:attrNameLst>
                                          <p:attrName>style.visibility</p:attrName>
                                        </p:attrNameLst>
                                      </p:cBhvr>
                                      <p:to>
                                        <p:strVal val="hidden"/>
                                      </p:to>
                                    </p:set>
                                  </p:childTnLst>
                                </p:cTn>
                              </p:par>
                              <p:par>
                                <p:cTn id="66" presetID="10" presetClass="entr" presetSubtype="0" fill="hold" grpId="0" nodeType="with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fade">
                                      <p:cBhvr>
                                        <p:cTn id="68" dur="500"/>
                                        <p:tgtEl>
                                          <p:spTgt spid="6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500"/>
                                        <p:tgtEl>
                                          <p:spTgt spid="14"/>
                                        </p:tgtEl>
                                      </p:cBhvr>
                                    </p:animEffect>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grpId="1" nodeType="clickEffect">
                                  <p:stCondLst>
                                    <p:cond delay="0"/>
                                  </p:stCondLst>
                                  <p:childTnLst>
                                    <p:animEffect transition="out" filter="fade">
                                      <p:cBhvr>
                                        <p:cTn id="82" dur="500"/>
                                        <p:tgtEl>
                                          <p:spTgt spid="69"/>
                                        </p:tgtEl>
                                      </p:cBhvr>
                                    </p:animEffect>
                                    <p:set>
                                      <p:cBhvr>
                                        <p:cTn id="83" dur="1" fill="hold">
                                          <p:stCondLst>
                                            <p:cond delay="499"/>
                                          </p:stCondLst>
                                        </p:cTn>
                                        <p:tgtEl>
                                          <p:spTgt spid="69"/>
                                        </p:tgtEl>
                                        <p:attrNameLst>
                                          <p:attrName>style.visibility</p:attrName>
                                        </p:attrNameLst>
                                      </p:cBhvr>
                                      <p:to>
                                        <p:strVal val="hidden"/>
                                      </p:to>
                                    </p:set>
                                  </p:childTnLst>
                                </p:cTn>
                              </p:par>
                              <p:par>
                                <p:cTn id="84" presetID="10" presetClass="entr" presetSubtype="0" fill="hold" grpId="0" nodeType="withEffect">
                                  <p:stCondLst>
                                    <p:cond delay="0"/>
                                  </p:stCondLst>
                                  <p:childTnLst>
                                    <p:set>
                                      <p:cBhvr>
                                        <p:cTn id="85" dur="1" fill="hold">
                                          <p:stCondLst>
                                            <p:cond delay="0"/>
                                          </p:stCondLst>
                                        </p:cTn>
                                        <p:tgtEl>
                                          <p:spTgt spid="70"/>
                                        </p:tgtEl>
                                        <p:attrNameLst>
                                          <p:attrName>style.visibility</p:attrName>
                                        </p:attrNameLst>
                                      </p:cBhvr>
                                      <p:to>
                                        <p:strVal val="visible"/>
                                      </p:to>
                                    </p:set>
                                    <p:animEffect transition="in" filter="fade">
                                      <p:cBhvr>
                                        <p:cTn id="86" dur="500"/>
                                        <p:tgtEl>
                                          <p:spTgt spid="70"/>
                                        </p:tgtEl>
                                      </p:cBhvr>
                                    </p:animEffect>
                                  </p:childTnLst>
                                </p:cTn>
                              </p:par>
                              <p:par>
                                <p:cTn id="87" presetID="10" presetClass="exit" presetSubtype="0" fill="hold" grpId="1" nodeType="withEffect">
                                  <p:stCondLst>
                                    <p:cond delay="0"/>
                                  </p:stCondLst>
                                  <p:childTnLst>
                                    <p:animEffect transition="out" filter="fade">
                                      <p:cBhvr>
                                        <p:cTn id="88" dur="500"/>
                                        <p:tgtEl>
                                          <p:spTgt spid="65"/>
                                        </p:tgtEl>
                                      </p:cBhvr>
                                    </p:animEffect>
                                    <p:set>
                                      <p:cBhvr>
                                        <p:cTn id="89" dur="1" fill="hold">
                                          <p:stCondLst>
                                            <p:cond delay="499"/>
                                          </p:stCondLst>
                                        </p:cTn>
                                        <p:tgtEl>
                                          <p:spTgt spid="65"/>
                                        </p:tgtEl>
                                        <p:attrNameLst>
                                          <p:attrName>style.visibility</p:attrName>
                                        </p:attrNameLst>
                                      </p:cBhvr>
                                      <p:to>
                                        <p:strVal val="hidden"/>
                                      </p:to>
                                    </p:set>
                                  </p:childTnLst>
                                </p:cTn>
                              </p:par>
                              <p:par>
                                <p:cTn id="90" presetID="10" presetClass="entr" presetSubtype="0" fill="hold" grpId="0" nodeType="with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fade">
                                      <p:cBhvr>
                                        <p:cTn id="92" dur="500"/>
                                        <p:tgtEl>
                                          <p:spTgt spid="1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grpId="1" nodeType="clickEffect">
                                  <p:stCondLst>
                                    <p:cond delay="0"/>
                                  </p:stCondLst>
                                  <p:childTnLst>
                                    <p:animEffect transition="out" filter="fade">
                                      <p:cBhvr>
                                        <p:cTn id="96" dur="500"/>
                                        <p:tgtEl>
                                          <p:spTgt spid="70"/>
                                        </p:tgtEl>
                                      </p:cBhvr>
                                    </p:animEffect>
                                    <p:set>
                                      <p:cBhvr>
                                        <p:cTn id="97" dur="1" fill="hold">
                                          <p:stCondLst>
                                            <p:cond delay="499"/>
                                          </p:stCondLst>
                                        </p:cTn>
                                        <p:tgtEl>
                                          <p:spTgt spid="70"/>
                                        </p:tgtEl>
                                        <p:attrNameLst>
                                          <p:attrName>style.visibility</p:attrName>
                                        </p:attrNameLst>
                                      </p:cBhvr>
                                      <p:to>
                                        <p:strVal val="hidden"/>
                                      </p:to>
                                    </p:set>
                                  </p:childTnLst>
                                </p:cTn>
                              </p:par>
                              <p:par>
                                <p:cTn id="98" presetID="10" presetClass="entr" presetSubtype="0" fill="hold" grpId="0" nodeType="withEffect">
                                  <p:stCondLst>
                                    <p:cond delay="0"/>
                                  </p:stCondLst>
                                  <p:childTnLst>
                                    <p:set>
                                      <p:cBhvr>
                                        <p:cTn id="99" dur="1" fill="hold">
                                          <p:stCondLst>
                                            <p:cond delay="0"/>
                                          </p:stCondLst>
                                        </p:cTn>
                                        <p:tgtEl>
                                          <p:spTgt spid="71"/>
                                        </p:tgtEl>
                                        <p:attrNameLst>
                                          <p:attrName>style.visibility</p:attrName>
                                        </p:attrNameLst>
                                      </p:cBhvr>
                                      <p:to>
                                        <p:strVal val="visible"/>
                                      </p:to>
                                    </p:set>
                                    <p:animEffect transition="in" filter="fade">
                                      <p:cBhvr>
                                        <p:cTn id="100" dur="500"/>
                                        <p:tgtEl>
                                          <p:spTgt spid="7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2"/>
                                        </p:tgtEl>
                                        <p:attrNameLst>
                                          <p:attrName>style.visibility</p:attrName>
                                        </p:attrNameLst>
                                      </p:cBhvr>
                                      <p:to>
                                        <p:strVal val="visible"/>
                                      </p:to>
                                    </p:set>
                                    <p:animEffect transition="in" filter="fade">
                                      <p:cBhvr>
                                        <p:cTn id="103" dur="500"/>
                                        <p:tgtEl>
                                          <p:spTgt spid="7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8"/>
                                        </p:tgtEl>
                                        <p:attrNameLst>
                                          <p:attrName>style.visibility</p:attrName>
                                        </p:attrNameLst>
                                      </p:cBhvr>
                                      <p:to>
                                        <p:strVal val="visible"/>
                                      </p:to>
                                    </p:set>
                                    <p:animEffect transition="in" filter="fade">
                                      <p:cBhvr>
                                        <p:cTn id="106" dur="500"/>
                                        <p:tgtEl>
                                          <p:spTgt spid="18"/>
                                        </p:tgtEl>
                                      </p:cBhvr>
                                    </p:animEffect>
                                  </p:childTnLst>
                                </p:cTn>
                              </p:par>
                            </p:childTnLst>
                          </p:cTn>
                        </p:par>
                        <p:par>
                          <p:cTn id="107" fill="hold">
                            <p:stCondLst>
                              <p:cond delay="500"/>
                            </p:stCondLst>
                            <p:childTnLst>
                              <p:par>
                                <p:cTn id="108" presetID="10" presetClass="entr" presetSubtype="0" fill="hold" grpId="0" nodeType="afterEffect">
                                  <p:stCondLst>
                                    <p:cond delay="0"/>
                                  </p:stCondLst>
                                  <p:childTnLst>
                                    <p:set>
                                      <p:cBhvr>
                                        <p:cTn id="109" dur="1" fill="hold">
                                          <p:stCondLst>
                                            <p:cond delay="0"/>
                                          </p:stCondLst>
                                        </p:cTn>
                                        <p:tgtEl>
                                          <p:spTgt spid="19"/>
                                        </p:tgtEl>
                                        <p:attrNameLst>
                                          <p:attrName>style.visibility</p:attrName>
                                        </p:attrNameLst>
                                      </p:cBhvr>
                                      <p:to>
                                        <p:strVal val="visible"/>
                                      </p:to>
                                    </p:set>
                                    <p:animEffect transition="in" filter="fade">
                                      <p:cBhvr>
                                        <p:cTn id="110" dur="500"/>
                                        <p:tgtEl>
                                          <p:spTgt spid="19"/>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grpId="1" nodeType="clickEffect">
                                  <p:stCondLst>
                                    <p:cond delay="0"/>
                                  </p:stCondLst>
                                  <p:childTnLst>
                                    <p:animEffect transition="out" filter="fade">
                                      <p:cBhvr>
                                        <p:cTn id="114" dur="500"/>
                                        <p:tgtEl>
                                          <p:spTgt spid="72"/>
                                        </p:tgtEl>
                                      </p:cBhvr>
                                    </p:animEffect>
                                    <p:set>
                                      <p:cBhvr>
                                        <p:cTn id="115" dur="1" fill="hold">
                                          <p:stCondLst>
                                            <p:cond delay="499"/>
                                          </p:stCondLst>
                                        </p:cTn>
                                        <p:tgtEl>
                                          <p:spTgt spid="72"/>
                                        </p:tgtEl>
                                        <p:attrNameLst>
                                          <p:attrName>style.visibility</p:attrName>
                                        </p:attrNameLst>
                                      </p:cBhvr>
                                      <p:to>
                                        <p:strVal val="hidden"/>
                                      </p:to>
                                    </p:set>
                                  </p:childTnLst>
                                </p:cTn>
                              </p:par>
                              <p:par>
                                <p:cTn id="116" presetID="10" presetClass="entr" presetSubtype="0" fill="hold" grpId="0" nodeType="withEffect">
                                  <p:stCondLst>
                                    <p:cond delay="0"/>
                                  </p:stCondLst>
                                  <p:childTnLst>
                                    <p:set>
                                      <p:cBhvr>
                                        <p:cTn id="117" dur="1" fill="hold">
                                          <p:stCondLst>
                                            <p:cond delay="0"/>
                                          </p:stCondLst>
                                        </p:cTn>
                                        <p:tgtEl>
                                          <p:spTgt spid="73"/>
                                        </p:tgtEl>
                                        <p:attrNameLst>
                                          <p:attrName>style.visibility</p:attrName>
                                        </p:attrNameLst>
                                      </p:cBhvr>
                                      <p:to>
                                        <p:strVal val="visible"/>
                                      </p:to>
                                    </p:set>
                                    <p:animEffect transition="in" filter="fade">
                                      <p:cBhvr>
                                        <p:cTn id="118" dur="500"/>
                                        <p:tgtEl>
                                          <p:spTgt spid="73"/>
                                        </p:tgtEl>
                                      </p:cBhvr>
                                    </p:animEffect>
                                  </p:childTnLst>
                                </p:cTn>
                              </p:par>
                              <p:par>
                                <p:cTn id="119" presetID="10" presetClass="exit" presetSubtype="0" fill="hold" grpId="1" nodeType="withEffect">
                                  <p:stCondLst>
                                    <p:cond delay="0"/>
                                  </p:stCondLst>
                                  <p:childTnLst>
                                    <p:animEffect transition="out" filter="fade">
                                      <p:cBhvr>
                                        <p:cTn id="120" dur="500"/>
                                        <p:tgtEl>
                                          <p:spTgt spid="71"/>
                                        </p:tgtEl>
                                      </p:cBhvr>
                                    </p:animEffect>
                                    <p:set>
                                      <p:cBhvr>
                                        <p:cTn id="121" dur="1" fill="hold">
                                          <p:stCondLst>
                                            <p:cond delay="499"/>
                                          </p:stCondLst>
                                        </p:cTn>
                                        <p:tgtEl>
                                          <p:spTgt spid="71"/>
                                        </p:tgtEl>
                                        <p:attrNameLst>
                                          <p:attrName>style.visibility</p:attrName>
                                        </p:attrNameLst>
                                      </p:cBhvr>
                                      <p:to>
                                        <p:strVal val="hidden"/>
                                      </p:to>
                                    </p:set>
                                  </p:childTnLst>
                                </p:cTn>
                              </p:par>
                              <p:par>
                                <p:cTn id="122" presetID="10" presetClass="entr" presetSubtype="0" fill="hold" grpId="0" nodeType="withEffect">
                                  <p:stCondLst>
                                    <p:cond delay="0"/>
                                  </p:stCondLst>
                                  <p:childTnLst>
                                    <p:set>
                                      <p:cBhvr>
                                        <p:cTn id="123" dur="1" fill="hold">
                                          <p:stCondLst>
                                            <p:cond delay="0"/>
                                          </p:stCondLst>
                                        </p:cTn>
                                        <p:tgtEl>
                                          <p:spTgt spid="20"/>
                                        </p:tgtEl>
                                        <p:attrNameLst>
                                          <p:attrName>style.visibility</p:attrName>
                                        </p:attrNameLst>
                                      </p:cBhvr>
                                      <p:to>
                                        <p:strVal val="visible"/>
                                      </p:to>
                                    </p:set>
                                    <p:animEffect transition="in" filter="fade">
                                      <p:cBhvr>
                                        <p:cTn id="124" dur="500"/>
                                        <p:tgtEl>
                                          <p:spTgt spid="20"/>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23"/>
                                        </p:tgtEl>
                                        <p:attrNameLst>
                                          <p:attrName>style.visibility</p:attrName>
                                        </p:attrNameLst>
                                      </p:cBhvr>
                                      <p:to>
                                        <p:strVal val="visible"/>
                                      </p:to>
                                    </p:set>
                                    <p:animEffect transition="in" filter="fade">
                                      <p:cBhvr>
                                        <p:cTn id="127" dur="500"/>
                                        <p:tgtEl>
                                          <p:spTgt spid="23"/>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xit" presetSubtype="0" fill="hold" grpId="1" nodeType="clickEffect">
                                  <p:stCondLst>
                                    <p:cond delay="0"/>
                                  </p:stCondLst>
                                  <p:childTnLst>
                                    <p:animEffect transition="out" filter="fade">
                                      <p:cBhvr>
                                        <p:cTn id="131" dur="500"/>
                                        <p:tgtEl>
                                          <p:spTgt spid="73"/>
                                        </p:tgtEl>
                                      </p:cBhvr>
                                    </p:animEffect>
                                    <p:set>
                                      <p:cBhvr>
                                        <p:cTn id="132" dur="1" fill="hold">
                                          <p:stCondLst>
                                            <p:cond delay="499"/>
                                          </p:stCondLst>
                                        </p:cTn>
                                        <p:tgtEl>
                                          <p:spTgt spid="73"/>
                                        </p:tgtEl>
                                        <p:attrNameLst>
                                          <p:attrName>style.visibility</p:attrName>
                                        </p:attrNameLst>
                                      </p:cBhvr>
                                      <p:to>
                                        <p:strVal val="hidden"/>
                                      </p:to>
                                    </p:set>
                                  </p:childTnLst>
                                </p:cTn>
                              </p:par>
                              <p:par>
                                <p:cTn id="133" presetID="10" presetClass="entr" presetSubtype="0" fill="hold" grpId="0" nodeType="with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fade">
                                      <p:cBhvr>
                                        <p:cTn id="138" dur="500"/>
                                        <p:tgtEl>
                                          <p:spTgt spid="40"/>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41"/>
                                        </p:tgtEl>
                                        <p:attrNameLst>
                                          <p:attrName>style.visibility</p:attrName>
                                        </p:attrNameLst>
                                      </p:cBhvr>
                                      <p:to>
                                        <p:strVal val="visible"/>
                                      </p:to>
                                    </p:set>
                                    <p:animEffect transition="in" filter="fade">
                                      <p:cBhvr>
                                        <p:cTn id="141" dur="500"/>
                                        <p:tgtEl>
                                          <p:spTgt spid="41"/>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0"/>
                                        </p:tgtEl>
                                        <p:attrNameLst>
                                          <p:attrName>style.visibility</p:attrName>
                                        </p:attrNameLst>
                                      </p:cBhvr>
                                      <p:to>
                                        <p:strVal val="visible"/>
                                      </p:to>
                                    </p:set>
                                    <p:animEffect transition="in" filter="fade">
                                      <p:cBhvr>
                                        <p:cTn id="144" dur="500"/>
                                        <p:tgtEl>
                                          <p:spTgt spid="50"/>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1"/>
                                        </p:tgtEl>
                                        <p:attrNameLst>
                                          <p:attrName>style.visibility</p:attrName>
                                        </p:attrNameLst>
                                      </p:cBhvr>
                                      <p:to>
                                        <p:strVal val="visible"/>
                                      </p:to>
                                    </p:set>
                                    <p:animEffect transition="in" filter="fade">
                                      <p:cBhvr>
                                        <p:cTn id="147" dur="500"/>
                                        <p:tgtEl>
                                          <p:spTgt spid="51"/>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2"/>
                                        </p:tgtEl>
                                        <p:attrNameLst>
                                          <p:attrName>style.visibility</p:attrName>
                                        </p:attrNameLst>
                                      </p:cBhvr>
                                      <p:to>
                                        <p:strVal val="visible"/>
                                      </p:to>
                                    </p:set>
                                    <p:animEffect transition="in" filter="fade">
                                      <p:cBhvr>
                                        <p:cTn id="150" dur="500"/>
                                        <p:tgtEl>
                                          <p:spTgt spid="52"/>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45"/>
                                        </p:tgtEl>
                                        <p:attrNameLst>
                                          <p:attrName>style.visibility</p:attrName>
                                        </p:attrNameLst>
                                      </p:cBhvr>
                                      <p:to>
                                        <p:strVal val="visible"/>
                                      </p:to>
                                    </p:set>
                                    <p:animEffect transition="in" filter="fade">
                                      <p:cBhvr>
                                        <p:cTn id="153" dur="500"/>
                                        <p:tgtEl>
                                          <p:spTgt spid="45"/>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47"/>
                                        </p:tgtEl>
                                        <p:attrNameLst>
                                          <p:attrName>style.visibility</p:attrName>
                                        </p:attrNameLst>
                                      </p:cBhvr>
                                      <p:to>
                                        <p:strVal val="visible"/>
                                      </p:to>
                                    </p:set>
                                    <p:animEffect transition="in" filter="fade">
                                      <p:cBhvr>
                                        <p:cTn id="156" dur="500"/>
                                        <p:tgtEl>
                                          <p:spTgt spid="47"/>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xit" presetSubtype="0" fill="hold" grpId="1" nodeType="clickEffect">
                                  <p:stCondLst>
                                    <p:cond delay="0"/>
                                  </p:stCondLst>
                                  <p:childTnLst>
                                    <p:animEffect transition="out" filter="fade">
                                      <p:cBhvr>
                                        <p:cTn id="160" dur="500"/>
                                        <p:tgtEl>
                                          <p:spTgt spid="74"/>
                                        </p:tgtEl>
                                      </p:cBhvr>
                                    </p:animEffect>
                                    <p:set>
                                      <p:cBhvr>
                                        <p:cTn id="161" dur="1" fill="hold">
                                          <p:stCondLst>
                                            <p:cond delay="499"/>
                                          </p:stCondLst>
                                        </p:cTn>
                                        <p:tgtEl>
                                          <p:spTgt spid="74"/>
                                        </p:tgtEl>
                                        <p:attrNameLst>
                                          <p:attrName>style.visibility</p:attrName>
                                        </p:attrNameLst>
                                      </p:cBhvr>
                                      <p:to>
                                        <p:strVal val="hidden"/>
                                      </p:to>
                                    </p:set>
                                  </p:childTnLst>
                                </p:cTn>
                              </p:par>
                              <p:par>
                                <p:cTn id="162" presetID="10" presetClass="entr" presetSubtype="0" fill="hold" grpId="0" nodeType="withEffect">
                                  <p:stCondLst>
                                    <p:cond delay="0"/>
                                  </p:stCondLst>
                                  <p:childTnLst>
                                    <p:set>
                                      <p:cBhvr>
                                        <p:cTn id="163" dur="1" fill="hold">
                                          <p:stCondLst>
                                            <p:cond delay="0"/>
                                          </p:stCondLst>
                                        </p:cTn>
                                        <p:tgtEl>
                                          <p:spTgt spid="75"/>
                                        </p:tgtEl>
                                        <p:attrNameLst>
                                          <p:attrName>style.visibility</p:attrName>
                                        </p:attrNameLst>
                                      </p:cBhvr>
                                      <p:to>
                                        <p:strVal val="visible"/>
                                      </p:to>
                                    </p:set>
                                    <p:animEffect transition="in" filter="fade">
                                      <p:cBhvr>
                                        <p:cTn id="164" dur="500"/>
                                        <p:tgtEl>
                                          <p:spTgt spid="75"/>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48"/>
                                        </p:tgtEl>
                                        <p:attrNameLst>
                                          <p:attrName>style.visibility</p:attrName>
                                        </p:attrNameLst>
                                      </p:cBhvr>
                                      <p:to>
                                        <p:strVal val="visible"/>
                                      </p:to>
                                    </p:set>
                                    <p:animEffect transition="in" filter="fade">
                                      <p:cBhvr>
                                        <p:cTn id="167" dur="500"/>
                                        <p:tgtEl>
                                          <p:spTgt spid="48"/>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46"/>
                                        </p:tgtEl>
                                        <p:attrNameLst>
                                          <p:attrName>style.visibility</p:attrName>
                                        </p:attrNameLst>
                                      </p:cBhvr>
                                      <p:to>
                                        <p:strVal val="visible"/>
                                      </p:to>
                                    </p:set>
                                    <p:animEffect transition="in" filter="fade">
                                      <p:cBhvr>
                                        <p:cTn id="170" dur="500"/>
                                        <p:tgtEl>
                                          <p:spTgt spid="46"/>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xit" presetSubtype="0" fill="hold" grpId="1" nodeType="clickEffect">
                                  <p:stCondLst>
                                    <p:cond delay="0"/>
                                  </p:stCondLst>
                                  <p:childTnLst>
                                    <p:animEffect transition="out" filter="fade">
                                      <p:cBhvr>
                                        <p:cTn id="174" dur="500"/>
                                        <p:tgtEl>
                                          <p:spTgt spid="75"/>
                                        </p:tgtEl>
                                      </p:cBhvr>
                                    </p:animEffect>
                                    <p:set>
                                      <p:cBhvr>
                                        <p:cTn id="175" dur="1" fill="hold">
                                          <p:stCondLst>
                                            <p:cond delay="499"/>
                                          </p:stCondLst>
                                        </p:cTn>
                                        <p:tgtEl>
                                          <p:spTgt spid="75"/>
                                        </p:tgtEl>
                                        <p:attrNameLst>
                                          <p:attrName>style.visibility</p:attrName>
                                        </p:attrNameLst>
                                      </p:cBhvr>
                                      <p:to>
                                        <p:strVal val="hidden"/>
                                      </p:to>
                                    </p:set>
                                  </p:childTnLst>
                                </p:cTn>
                              </p:par>
                              <p:par>
                                <p:cTn id="176" presetID="10" presetClass="entr" presetSubtype="0" fill="hold" grpId="0" nodeType="withEffect">
                                  <p:stCondLst>
                                    <p:cond delay="0"/>
                                  </p:stCondLst>
                                  <p:childTnLst>
                                    <p:set>
                                      <p:cBhvr>
                                        <p:cTn id="177" dur="1" fill="hold">
                                          <p:stCondLst>
                                            <p:cond delay="0"/>
                                          </p:stCondLst>
                                        </p:cTn>
                                        <p:tgtEl>
                                          <p:spTgt spid="76"/>
                                        </p:tgtEl>
                                        <p:attrNameLst>
                                          <p:attrName>style.visibility</p:attrName>
                                        </p:attrNameLst>
                                      </p:cBhvr>
                                      <p:to>
                                        <p:strVal val="visible"/>
                                      </p:to>
                                    </p:set>
                                    <p:animEffect transition="in" filter="fade">
                                      <p:cBhvr>
                                        <p:cTn id="178" dur="500"/>
                                        <p:tgtEl>
                                          <p:spTgt spid="76"/>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77"/>
                                        </p:tgtEl>
                                        <p:attrNameLst>
                                          <p:attrName>style.visibility</p:attrName>
                                        </p:attrNameLst>
                                      </p:cBhvr>
                                      <p:to>
                                        <p:strVal val="visible"/>
                                      </p:to>
                                    </p:set>
                                    <p:animEffect transition="in" filter="fade">
                                      <p:cBhvr>
                                        <p:cTn id="181" dur="500"/>
                                        <p:tgtEl>
                                          <p:spTgt spid="77"/>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39"/>
                                        </p:tgtEl>
                                        <p:attrNameLst>
                                          <p:attrName>style.visibility</p:attrName>
                                        </p:attrNameLst>
                                      </p:cBhvr>
                                      <p:to>
                                        <p:strVal val="visible"/>
                                      </p:to>
                                    </p:set>
                                    <p:animEffect transition="in" filter="fade">
                                      <p:cBhvr>
                                        <p:cTn id="184" dur="500"/>
                                        <p:tgtEl>
                                          <p:spTgt spid="39"/>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26"/>
                                        </p:tgtEl>
                                        <p:attrNameLst>
                                          <p:attrName>style.visibility</p:attrName>
                                        </p:attrNameLst>
                                      </p:cBhvr>
                                      <p:to>
                                        <p:strVal val="visible"/>
                                      </p:to>
                                    </p:set>
                                    <p:animEffect transition="in" filter="fade">
                                      <p:cBhvr>
                                        <p:cTn id="187" dur="500"/>
                                        <p:tgtEl>
                                          <p:spTgt spid="26"/>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27"/>
                                        </p:tgtEl>
                                        <p:attrNameLst>
                                          <p:attrName>style.visibility</p:attrName>
                                        </p:attrNameLst>
                                      </p:cBhvr>
                                      <p:to>
                                        <p:strVal val="visible"/>
                                      </p:to>
                                    </p:set>
                                    <p:animEffect transition="in" filter="fade">
                                      <p:cBhvr>
                                        <p:cTn id="190" dur="500"/>
                                        <p:tgtEl>
                                          <p:spTgt spid="27"/>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36"/>
                                        </p:tgtEl>
                                        <p:attrNameLst>
                                          <p:attrName>style.visibility</p:attrName>
                                        </p:attrNameLst>
                                      </p:cBhvr>
                                      <p:to>
                                        <p:strVal val="visible"/>
                                      </p:to>
                                    </p:set>
                                    <p:animEffect transition="in" filter="fade">
                                      <p:cBhvr>
                                        <p:cTn id="193" dur="500"/>
                                        <p:tgtEl>
                                          <p:spTgt spid="36"/>
                                        </p:tgtEl>
                                      </p:cBhvr>
                                    </p:animEffect>
                                  </p:childTnLst>
                                </p:cTn>
                              </p:par>
                            </p:childTnLst>
                          </p:cTn>
                        </p:par>
                      </p:childTnLst>
                    </p:cTn>
                  </p:par>
                  <p:par>
                    <p:cTn id="194" fill="hold">
                      <p:stCondLst>
                        <p:cond delay="indefinite"/>
                      </p:stCondLst>
                      <p:childTnLst>
                        <p:par>
                          <p:cTn id="195" fill="hold">
                            <p:stCondLst>
                              <p:cond delay="0"/>
                            </p:stCondLst>
                            <p:childTnLst>
                              <p:par>
                                <p:cTn id="196" presetID="10" presetClass="exit" presetSubtype="0" fill="hold" grpId="1" nodeType="clickEffect">
                                  <p:stCondLst>
                                    <p:cond delay="0"/>
                                  </p:stCondLst>
                                  <p:childTnLst>
                                    <p:animEffect transition="out" filter="fade">
                                      <p:cBhvr>
                                        <p:cTn id="197" dur="500"/>
                                        <p:tgtEl>
                                          <p:spTgt spid="76"/>
                                        </p:tgtEl>
                                      </p:cBhvr>
                                    </p:animEffect>
                                    <p:set>
                                      <p:cBhvr>
                                        <p:cTn id="198" dur="1" fill="hold">
                                          <p:stCondLst>
                                            <p:cond delay="499"/>
                                          </p:stCondLst>
                                        </p:cTn>
                                        <p:tgtEl>
                                          <p:spTgt spid="76"/>
                                        </p:tgtEl>
                                        <p:attrNameLst>
                                          <p:attrName>style.visibility</p:attrName>
                                        </p:attrNameLst>
                                      </p:cBhvr>
                                      <p:to>
                                        <p:strVal val="hidden"/>
                                      </p:to>
                                    </p:set>
                                  </p:childTnLst>
                                </p:cTn>
                              </p:par>
                              <p:par>
                                <p:cTn id="199" presetID="10" presetClass="exit" presetSubtype="0" fill="hold" grpId="1" nodeType="withEffect">
                                  <p:stCondLst>
                                    <p:cond delay="0"/>
                                  </p:stCondLst>
                                  <p:childTnLst>
                                    <p:animEffect transition="out" filter="fade">
                                      <p:cBhvr>
                                        <p:cTn id="200" dur="500"/>
                                        <p:tgtEl>
                                          <p:spTgt spid="77"/>
                                        </p:tgtEl>
                                      </p:cBhvr>
                                    </p:animEffect>
                                    <p:set>
                                      <p:cBhvr>
                                        <p:cTn id="201" dur="1" fill="hold">
                                          <p:stCondLst>
                                            <p:cond delay="499"/>
                                          </p:stCondLst>
                                        </p:cTn>
                                        <p:tgtEl>
                                          <p:spTgt spid="77"/>
                                        </p:tgtEl>
                                        <p:attrNameLst>
                                          <p:attrName>style.visibility</p:attrName>
                                        </p:attrNameLst>
                                      </p:cBhvr>
                                      <p:to>
                                        <p:strVal val="hidden"/>
                                      </p:to>
                                    </p:set>
                                  </p:childTnLst>
                                </p:cTn>
                              </p:par>
                              <p:par>
                                <p:cTn id="202" presetID="10" presetClass="entr" presetSubtype="0" fill="hold" grpId="0" nodeType="withEffect">
                                  <p:stCondLst>
                                    <p:cond delay="0"/>
                                  </p:stCondLst>
                                  <p:childTnLst>
                                    <p:set>
                                      <p:cBhvr>
                                        <p:cTn id="203" dur="1" fill="hold">
                                          <p:stCondLst>
                                            <p:cond delay="0"/>
                                          </p:stCondLst>
                                        </p:cTn>
                                        <p:tgtEl>
                                          <p:spTgt spid="78"/>
                                        </p:tgtEl>
                                        <p:attrNameLst>
                                          <p:attrName>style.visibility</p:attrName>
                                        </p:attrNameLst>
                                      </p:cBhvr>
                                      <p:to>
                                        <p:strVal val="visible"/>
                                      </p:to>
                                    </p:set>
                                    <p:animEffect transition="in" filter="fade">
                                      <p:cBhvr>
                                        <p:cTn id="204" dur="500"/>
                                        <p:tgtEl>
                                          <p:spTgt spid="78"/>
                                        </p:tgtEl>
                                      </p:cBhvr>
                                    </p:animEffect>
                                  </p:childTnLst>
                                </p:cTn>
                              </p:par>
                              <p:par>
                                <p:cTn id="205" presetID="10" presetClass="entr" presetSubtype="0" fill="hold" nodeType="withEffect">
                                  <p:stCondLst>
                                    <p:cond delay="0"/>
                                  </p:stCondLst>
                                  <p:childTnLst>
                                    <p:set>
                                      <p:cBhvr>
                                        <p:cTn id="206" dur="1" fill="hold">
                                          <p:stCondLst>
                                            <p:cond delay="0"/>
                                          </p:stCondLst>
                                        </p:cTn>
                                        <p:tgtEl>
                                          <p:spTgt spid="59"/>
                                        </p:tgtEl>
                                        <p:attrNameLst>
                                          <p:attrName>style.visibility</p:attrName>
                                        </p:attrNameLst>
                                      </p:cBhvr>
                                      <p:to>
                                        <p:strVal val="visible"/>
                                      </p:to>
                                    </p:set>
                                    <p:animEffect transition="in" filter="fade">
                                      <p:cBhvr>
                                        <p:cTn id="207" dur="500"/>
                                        <p:tgtEl>
                                          <p:spTgt spid="59"/>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xit" presetSubtype="0" fill="hold" grpId="1" nodeType="clickEffect">
                                  <p:stCondLst>
                                    <p:cond delay="0"/>
                                  </p:stCondLst>
                                  <p:childTnLst>
                                    <p:animEffect transition="out" filter="fade">
                                      <p:cBhvr>
                                        <p:cTn id="211" dur="500"/>
                                        <p:tgtEl>
                                          <p:spTgt spid="78"/>
                                        </p:tgtEl>
                                      </p:cBhvr>
                                    </p:animEffect>
                                    <p:set>
                                      <p:cBhvr>
                                        <p:cTn id="212" dur="1" fill="hold">
                                          <p:stCondLst>
                                            <p:cond delay="499"/>
                                          </p:stCondLst>
                                        </p:cTn>
                                        <p:tgtEl>
                                          <p:spTgt spid="78"/>
                                        </p:tgtEl>
                                        <p:attrNameLst>
                                          <p:attrName>style.visibility</p:attrName>
                                        </p:attrNameLst>
                                      </p:cBhvr>
                                      <p:to>
                                        <p:strVal val="hidden"/>
                                      </p:to>
                                    </p:set>
                                  </p:childTnLst>
                                </p:cTn>
                              </p:par>
                              <p:par>
                                <p:cTn id="213" presetID="10" presetClass="entr" presetSubtype="0" fill="hold" grpId="0" nodeType="withEffect">
                                  <p:stCondLst>
                                    <p:cond delay="0"/>
                                  </p:stCondLst>
                                  <p:childTnLst>
                                    <p:set>
                                      <p:cBhvr>
                                        <p:cTn id="214" dur="1" fill="hold">
                                          <p:stCondLst>
                                            <p:cond delay="0"/>
                                          </p:stCondLst>
                                        </p:cTn>
                                        <p:tgtEl>
                                          <p:spTgt spid="79"/>
                                        </p:tgtEl>
                                        <p:attrNameLst>
                                          <p:attrName>style.visibility</p:attrName>
                                        </p:attrNameLst>
                                      </p:cBhvr>
                                      <p:to>
                                        <p:strVal val="visible"/>
                                      </p:to>
                                    </p:set>
                                    <p:animEffect transition="in" filter="fade">
                                      <p:cBhvr>
                                        <p:cTn id="215" dur="500"/>
                                        <p:tgtEl>
                                          <p:spTgt spid="79"/>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34"/>
                                        </p:tgtEl>
                                        <p:attrNameLst>
                                          <p:attrName>style.visibility</p:attrName>
                                        </p:attrNameLst>
                                      </p:cBhvr>
                                      <p:to>
                                        <p:strVal val="visible"/>
                                      </p:to>
                                    </p:set>
                                    <p:animEffect transition="in" filter="fade">
                                      <p:cBhvr>
                                        <p:cTn id="21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P spid="11" grpId="0" animBg="1"/>
      <p:bldP spid="14" grpId="0" animBg="1"/>
      <p:bldP spid="15" grpId="0" animBg="1"/>
      <p:bldP spid="16" grpId="0" animBg="1"/>
      <p:bldP spid="18" grpId="0" animBg="1"/>
      <p:bldP spid="19" grpId="0" animBg="1"/>
      <p:bldP spid="20" grpId="0" animBg="1"/>
      <p:bldP spid="23" grpId="0" animBg="1"/>
      <p:bldP spid="26" grpId="0" animBg="1"/>
      <p:bldP spid="27" grpId="0" animBg="1"/>
      <p:bldP spid="34" grpId="0" animBg="1"/>
      <p:bldP spid="35" grpId="0" animBg="1"/>
      <p:bldP spid="37" grpId="0"/>
      <p:bldP spid="38" grpId="0"/>
      <p:bldP spid="39" grpId="0"/>
      <p:bldP spid="40" grpId="0" animBg="1"/>
      <p:bldP spid="41" grpId="0"/>
      <p:bldP spid="45" grpId="0" animBg="1"/>
      <p:bldP spid="46" grpId="0" animBg="1"/>
      <p:bldP spid="47" grpId="0" animBg="1"/>
      <p:bldP spid="48" grpId="0" animBg="1"/>
      <p:bldP spid="50" grpId="0" animBg="1"/>
      <p:bldP spid="51" grpId="0" animBg="1"/>
      <p:bldP spid="52" grpId="0" animBg="1"/>
      <p:bldP spid="36" grpId="0"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535552" y="1064144"/>
            <a:ext cx="3979297" cy="1355206"/>
          </a:xfrm>
          <a:prstGeom prst="rect">
            <a:avLst/>
          </a:prstGeom>
          <a:noFill/>
        </p:spPr>
        <p:txBody>
          <a:bodyPr vert="horz" wrap="square" lIns="146304" tIns="91440" rIns="146304" bIns="91440" rtlCol="0" anchor="t" anchorCtr="0">
            <a:normAutofit/>
          </a:bodyPr>
          <a:lstStyle>
            <a:lvl1pPr algn="l" defTabSz="914367" rtl="0" eaLnBrk="1" latinLnBrk="0" hangingPunct="1">
              <a:lnSpc>
                <a:spcPct val="90000"/>
              </a:lnSpc>
              <a:spcBef>
                <a:spcPct val="0"/>
              </a:spcBef>
              <a:buNone/>
              <a:defRPr lang="en-US" sz="5294" b="0" kern="1200" cap="none" spc="-98" baseline="0">
                <a:ln w="3175">
                  <a:noFill/>
                </a:ln>
                <a:gradFill>
                  <a:gsLst>
                    <a:gs pos="100000">
                      <a:schemeClr val="tx2"/>
                    </a:gs>
                    <a:gs pos="0">
                      <a:schemeClr val="tx2"/>
                    </a:gs>
                  </a:gsLst>
                  <a:lin ang="5400000" scaled="0"/>
                </a:gradFill>
                <a:effectLst/>
                <a:latin typeface="+mj-lt"/>
                <a:ea typeface="+mn-ea"/>
                <a:cs typeface="Segoe UI" pitchFamily="34" charset="0"/>
              </a:defRPr>
            </a:lvl1pPr>
          </a:lstStyle>
          <a:p>
            <a:r>
              <a:rPr lang="it-IT" sz="8000" b="1" dirty="0">
                <a:solidFill>
                  <a:srgbClr val="541764"/>
                </a:solidFill>
                <a:latin typeface="Segoe UI Light" panose="020B0502040204020203" pitchFamily="34" charset="0"/>
                <a:cs typeface="Segoe UI Light" panose="020B0502040204020203" pitchFamily="34" charset="0"/>
              </a:rPr>
              <a:t>Agenda</a:t>
            </a:r>
            <a:endParaRPr lang="en-US" sz="8000" b="1" dirty="0">
              <a:solidFill>
                <a:srgbClr val="541764"/>
              </a:solidFill>
              <a:latin typeface="Segoe UI Light" panose="020B0502040204020203" pitchFamily="34" charset="0"/>
              <a:cs typeface="Segoe UI Light" panose="020B0502040204020203" pitchFamily="34" charset="0"/>
            </a:endParaRPr>
          </a:p>
        </p:txBody>
      </p:sp>
      <p:sp>
        <p:nvSpPr>
          <p:cNvPr id="4" name="Subtitle 2"/>
          <p:cNvSpPr>
            <a:spLocks noGrp="1"/>
          </p:cNvSpPr>
          <p:nvPr/>
        </p:nvSpPr>
        <p:spPr>
          <a:xfrm>
            <a:off x="1003835" y="2584720"/>
            <a:ext cx="10184329" cy="2755765"/>
          </a:xfrm>
          <a:prstGeom prst="rect">
            <a:avLst/>
          </a:prstGeom>
          <a:noFill/>
        </p:spPr>
        <p:txBody>
          <a:bodyPr vert="horz" wrap="square" lIns="146304" tIns="109728" rIns="146304"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indent="-457200">
              <a:buFontTx/>
              <a:buChar char="-"/>
            </a:pPr>
            <a:r>
              <a:rPr lang="en-GB" sz="3200" dirty="0">
                <a:solidFill>
                  <a:srgbClr val="541764"/>
                </a:solidFill>
                <a:latin typeface="Segoe UI Light" panose="020B0502040204020203" pitchFamily="34" charset="0"/>
                <a:cs typeface="Segoe UI Light" panose="020B0502040204020203" pitchFamily="34" charset="0"/>
              </a:rPr>
              <a:t>Principles of Microservices</a:t>
            </a:r>
          </a:p>
          <a:p>
            <a:pPr marL="457200" indent="-457200">
              <a:buFontTx/>
              <a:buChar char="-"/>
            </a:pPr>
            <a:r>
              <a:rPr lang="en-GB" altLang="zh-CN" sz="3200" dirty="0">
                <a:solidFill>
                  <a:srgbClr val="541764"/>
                </a:solidFill>
                <a:latin typeface="Segoe UI Light" panose="020B0502040204020203" pitchFamily="34" charset="0"/>
                <a:cs typeface="Segoe UI Light" panose="020B0502040204020203" pitchFamily="34" charset="0"/>
              </a:rPr>
              <a:t>.NET Core</a:t>
            </a:r>
            <a:endParaRPr lang="en-GB" sz="3200" dirty="0">
              <a:solidFill>
                <a:srgbClr val="541764"/>
              </a:solidFill>
              <a:latin typeface="Segoe UI Light" panose="020B0502040204020203" pitchFamily="34" charset="0"/>
              <a:cs typeface="Segoe UI Light" panose="020B0502040204020203" pitchFamily="34" charset="0"/>
            </a:endParaRPr>
          </a:p>
          <a:p>
            <a:pPr marL="457200" indent="-457200">
              <a:buFontTx/>
              <a:buChar char="-"/>
            </a:pPr>
            <a:r>
              <a:rPr lang="en-GB" sz="3200" dirty="0">
                <a:solidFill>
                  <a:srgbClr val="541764"/>
                </a:solidFill>
                <a:latin typeface="Segoe UI Light" panose="020B0502040204020203" pitchFamily="34" charset="0"/>
                <a:cs typeface="Segoe UI Light" panose="020B0502040204020203" pitchFamily="34" charset="0"/>
              </a:rPr>
              <a:t>What’s Docker and why should I care</a:t>
            </a:r>
            <a:endParaRPr lang="it-IT" sz="3200" dirty="0">
              <a:solidFill>
                <a:srgbClr val="541764"/>
              </a:solidFill>
              <a:latin typeface="Segoe UI Light" panose="020B0502040204020203" pitchFamily="34" charset="0"/>
              <a:cs typeface="Segoe UI Light" panose="020B0502040204020203" pitchFamily="34" charset="0"/>
            </a:endParaRPr>
          </a:p>
          <a:p>
            <a:pPr marL="457200" indent="-457200">
              <a:buFontTx/>
              <a:buChar char="-"/>
            </a:pPr>
            <a:r>
              <a:rPr lang="it-IT" sz="3200" dirty="0">
                <a:solidFill>
                  <a:srgbClr val="541764"/>
                </a:solidFill>
                <a:latin typeface="Segoe UI Light" panose="020B0502040204020203" pitchFamily="34" charset="0"/>
                <a:cs typeface="Segoe UI Light" panose="020B0502040204020203" pitchFamily="34" charset="0"/>
              </a:rPr>
              <a:t>ASP.NET Core </a:t>
            </a:r>
            <a:r>
              <a:rPr lang="en-GB" sz="3200" dirty="0">
                <a:solidFill>
                  <a:srgbClr val="541764"/>
                </a:solidFill>
                <a:latin typeface="Segoe UI Light" panose="020B0502040204020203" pitchFamily="34" charset="0"/>
                <a:cs typeface="Segoe UI Light" panose="020B0502040204020203" pitchFamily="34" charset="0"/>
              </a:rPr>
              <a:t>&amp; Docker</a:t>
            </a:r>
          </a:p>
          <a:p>
            <a:pPr marL="457200" indent="-457200">
              <a:buFontTx/>
              <a:buChar char="-"/>
            </a:pPr>
            <a:r>
              <a:rPr lang="en-GB" sz="3200" dirty="0">
                <a:solidFill>
                  <a:srgbClr val="541764"/>
                </a:solidFill>
                <a:latin typeface="Segoe UI Light" panose="020B0502040204020203" pitchFamily="34" charset="0"/>
                <a:cs typeface="Segoe UI Light" panose="020B0502040204020203" pitchFamily="34" charset="0"/>
              </a:rPr>
              <a:t>Let’s port a non-trivial project to Docker and AKS</a:t>
            </a:r>
          </a:p>
        </p:txBody>
      </p:sp>
    </p:spTree>
    <p:extLst>
      <p:ext uri="{BB962C8B-B14F-4D97-AF65-F5344CB8AC3E}">
        <p14:creationId xmlns:p14="http://schemas.microsoft.com/office/powerpoint/2010/main" val="2580006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5CD96C-E1C2-4D05-AEAE-B620A97C66A9}"/>
              </a:ext>
            </a:extLst>
          </p:cNvPr>
          <p:cNvSpPr/>
          <p:nvPr/>
        </p:nvSpPr>
        <p:spPr>
          <a:xfrm>
            <a:off x="5739849" y="506896"/>
            <a:ext cx="5859117" cy="6018143"/>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GB" dirty="0">
                <a:solidFill>
                  <a:schemeClr val="tx1"/>
                </a:solidFill>
              </a:rPr>
              <a:t>Host machine</a:t>
            </a:r>
          </a:p>
        </p:txBody>
      </p:sp>
      <p:sp>
        <p:nvSpPr>
          <p:cNvPr id="4" name="Title 3">
            <a:extLst>
              <a:ext uri="{FF2B5EF4-FFF2-40B4-BE49-F238E27FC236}">
                <a16:creationId xmlns:a16="http://schemas.microsoft.com/office/drawing/2014/main" id="{96319414-0E34-4DA4-97C0-99F36E9A493B}"/>
              </a:ext>
            </a:extLst>
          </p:cNvPr>
          <p:cNvSpPr>
            <a:spLocks noGrp="1"/>
          </p:cNvSpPr>
          <p:nvPr>
            <p:ph type="title"/>
          </p:nvPr>
        </p:nvSpPr>
        <p:spPr/>
        <p:txBody>
          <a:bodyPr/>
          <a:lstStyle/>
          <a:p>
            <a:r>
              <a:rPr lang="it-IT" dirty="0"/>
              <a:t>Dockerfile explained</a:t>
            </a:r>
            <a:endParaRPr lang="en-GB" dirty="0"/>
          </a:p>
        </p:txBody>
      </p:sp>
      <p:sp>
        <p:nvSpPr>
          <p:cNvPr id="6" name="Rectangle 5">
            <a:extLst>
              <a:ext uri="{FF2B5EF4-FFF2-40B4-BE49-F238E27FC236}">
                <a16:creationId xmlns:a16="http://schemas.microsoft.com/office/drawing/2014/main" id="{5F680F91-D4B7-4904-966D-5894C0F4165C}"/>
              </a:ext>
            </a:extLst>
          </p:cNvPr>
          <p:cNvSpPr/>
          <p:nvPr/>
        </p:nvSpPr>
        <p:spPr>
          <a:xfrm>
            <a:off x="516835" y="1235985"/>
            <a:ext cx="4552122" cy="5047536"/>
          </a:xfrm>
          <a:prstGeom prst="rect">
            <a:avLst/>
          </a:prstGeom>
        </p:spPr>
        <p:txBody>
          <a:bodyPr wrap="square">
            <a:spAutoFit/>
          </a:bodyPr>
          <a:lstStyle/>
          <a:p>
            <a:r>
              <a:rPr lang="en-GB" altLang="zh-CN" sz="1400" dirty="0">
                <a:solidFill>
                  <a:srgbClr val="0000FF"/>
                </a:solidFill>
                <a:latin typeface="Consolas" panose="020B0609020204030204" pitchFamily="49" charset="0"/>
              </a:rPr>
              <a:t>FROM</a:t>
            </a:r>
            <a:r>
              <a:rPr lang="en-GB" altLang="zh-CN" sz="1400" dirty="0">
                <a:solidFill>
                  <a:srgbClr val="000000"/>
                </a:solidFill>
                <a:latin typeface="Consolas" panose="020B0609020204030204" pitchFamily="49" charset="0"/>
              </a:rPr>
              <a:t> </a:t>
            </a:r>
            <a:r>
              <a:rPr lang="en-GB" altLang="zh-CN" sz="1400" dirty="0" err="1">
                <a:solidFill>
                  <a:srgbClr val="000000"/>
                </a:solidFill>
                <a:latin typeface="Consolas" panose="020B0609020204030204" pitchFamily="49" charset="0"/>
              </a:rPr>
              <a:t>microsoft</a:t>
            </a:r>
            <a:r>
              <a:rPr lang="en-GB" altLang="zh-CN" sz="1400" dirty="0">
                <a:solidFill>
                  <a:srgbClr val="000000"/>
                </a:solidFill>
                <a:latin typeface="Consolas" panose="020B0609020204030204" pitchFamily="49" charset="0"/>
              </a:rPr>
              <a:t>/</a:t>
            </a:r>
            <a:r>
              <a:rPr lang="en-US" altLang="zh-CN" sz="1400" dirty="0"/>
              <a:t>dotnet:2.1-aspnetcore-runtime AS base</a:t>
            </a:r>
            <a:endParaRPr lang="en-GB" altLang="zh-CN" sz="1400" dirty="0">
              <a:solidFill>
                <a:srgbClr val="000000"/>
              </a:solidFill>
              <a:latin typeface="Consolas" panose="020B0609020204030204" pitchFamily="49" charset="0"/>
            </a:endParaRPr>
          </a:p>
          <a:p>
            <a:r>
              <a:rPr lang="en-GB" altLang="zh-CN" sz="1400" dirty="0">
                <a:solidFill>
                  <a:srgbClr val="000000"/>
                </a:solidFill>
                <a:latin typeface="Consolas" panose="020B0609020204030204" pitchFamily="49" charset="0"/>
              </a:rPr>
              <a:t>WORKDIR /app</a:t>
            </a:r>
          </a:p>
          <a:p>
            <a:r>
              <a:rPr lang="en-GB" altLang="zh-CN" sz="1400" dirty="0">
                <a:solidFill>
                  <a:srgbClr val="000000"/>
                </a:solidFill>
                <a:latin typeface="Consolas" panose="020B0609020204030204" pitchFamily="49" charset="0"/>
              </a:rPr>
              <a:t>EXPOSE 80</a:t>
            </a:r>
          </a:p>
          <a:p>
            <a:endParaRPr lang="en-GB" altLang="zh-CN" sz="1400" dirty="0">
              <a:solidFill>
                <a:srgbClr val="000000"/>
              </a:solidFill>
              <a:latin typeface="Consolas" panose="020B0609020204030204" pitchFamily="49" charset="0"/>
            </a:endParaRPr>
          </a:p>
          <a:p>
            <a:r>
              <a:rPr lang="en-GB" altLang="zh-CN" sz="1400" dirty="0">
                <a:solidFill>
                  <a:srgbClr val="000000"/>
                </a:solidFill>
                <a:latin typeface="Consolas" panose="020B0609020204030204" pitchFamily="49" charset="0"/>
              </a:rPr>
              <a:t>FROM </a:t>
            </a:r>
            <a:r>
              <a:rPr lang="en-US" altLang="zh-CN" sz="1400" dirty="0" err="1"/>
              <a:t>microsoft</a:t>
            </a:r>
            <a:r>
              <a:rPr lang="en-US" altLang="zh-CN" sz="1400" dirty="0"/>
              <a:t>/dotnet:2.1-sdk  </a:t>
            </a:r>
            <a:r>
              <a:rPr lang="en-GB" altLang="zh-CN" sz="1400" dirty="0">
                <a:solidFill>
                  <a:srgbClr val="000000"/>
                </a:solidFill>
                <a:latin typeface="Consolas" panose="020B0609020204030204" pitchFamily="49" charset="0"/>
              </a:rPr>
              <a:t>AS build</a:t>
            </a:r>
          </a:p>
          <a:p>
            <a:r>
              <a:rPr lang="en-GB" altLang="zh-CN" sz="1400" dirty="0">
                <a:solidFill>
                  <a:srgbClr val="000000"/>
                </a:solidFill>
                <a:latin typeface="Consolas" panose="020B0609020204030204" pitchFamily="49" charset="0"/>
              </a:rPr>
              <a:t>WORKDIR /</a:t>
            </a:r>
            <a:r>
              <a:rPr lang="en-GB" altLang="zh-CN" sz="1400" dirty="0" err="1">
                <a:solidFill>
                  <a:srgbClr val="000000"/>
                </a:solidFill>
                <a:latin typeface="Consolas" panose="020B0609020204030204" pitchFamily="49" charset="0"/>
              </a:rPr>
              <a:t>src</a:t>
            </a:r>
            <a:endParaRPr lang="en-GB" altLang="zh-CN" sz="1400" dirty="0">
              <a:solidFill>
                <a:srgbClr val="000000"/>
              </a:solidFill>
              <a:latin typeface="Consolas" panose="020B0609020204030204" pitchFamily="49" charset="0"/>
            </a:endParaRPr>
          </a:p>
          <a:p>
            <a:r>
              <a:rPr lang="en-GB" altLang="zh-CN" sz="1400" dirty="0">
                <a:solidFill>
                  <a:srgbClr val="000000"/>
                </a:solidFill>
                <a:latin typeface="Consolas" panose="020B0609020204030204" pitchFamily="49" charset="0"/>
              </a:rPr>
              <a:t>COPY *.</a:t>
            </a:r>
            <a:r>
              <a:rPr lang="en-GB" altLang="zh-CN" sz="1400" dirty="0" err="1">
                <a:solidFill>
                  <a:srgbClr val="000000"/>
                </a:solidFill>
                <a:latin typeface="Consolas" panose="020B0609020204030204" pitchFamily="49" charset="0"/>
              </a:rPr>
              <a:t>sln</a:t>
            </a:r>
            <a:r>
              <a:rPr lang="en-GB" altLang="zh-CN" sz="1400" dirty="0">
                <a:solidFill>
                  <a:srgbClr val="000000"/>
                </a:solidFill>
                <a:latin typeface="Consolas" panose="020B0609020204030204" pitchFamily="49" charset="0"/>
              </a:rPr>
              <a:t> ./</a:t>
            </a:r>
          </a:p>
          <a:p>
            <a:r>
              <a:rPr lang="en-GB" altLang="zh-CN" sz="1400" dirty="0">
                <a:solidFill>
                  <a:srgbClr val="000000"/>
                </a:solidFill>
                <a:latin typeface="Consolas" panose="020B0609020204030204" pitchFamily="49" charset="0"/>
              </a:rPr>
              <a:t>COPY backend/</a:t>
            </a:r>
            <a:r>
              <a:rPr lang="en-GB" altLang="zh-CN" sz="1400" dirty="0" err="1">
                <a:solidFill>
                  <a:srgbClr val="000000"/>
                </a:solidFill>
                <a:latin typeface="Consolas" panose="020B0609020204030204" pitchFamily="49" charset="0"/>
              </a:rPr>
              <a:t>backend.csproj</a:t>
            </a:r>
            <a:r>
              <a:rPr lang="en-GB" altLang="zh-CN" sz="1400" dirty="0">
                <a:solidFill>
                  <a:srgbClr val="000000"/>
                </a:solidFill>
                <a:latin typeface="Consolas" panose="020B0609020204030204" pitchFamily="49" charset="0"/>
              </a:rPr>
              <a:t> backend/</a:t>
            </a:r>
          </a:p>
          <a:p>
            <a:r>
              <a:rPr lang="en-GB" altLang="zh-CN" sz="1400" dirty="0">
                <a:solidFill>
                  <a:srgbClr val="000000"/>
                </a:solidFill>
                <a:latin typeface="Consolas" panose="020B0609020204030204" pitchFamily="49" charset="0"/>
              </a:rPr>
              <a:t>RUN dotnet restore</a:t>
            </a:r>
          </a:p>
          <a:p>
            <a:endParaRPr lang="en-GB" altLang="zh-CN" sz="1400" dirty="0">
              <a:solidFill>
                <a:srgbClr val="000000"/>
              </a:solidFill>
              <a:latin typeface="Consolas" panose="020B0609020204030204" pitchFamily="49" charset="0"/>
            </a:endParaRPr>
          </a:p>
          <a:p>
            <a:r>
              <a:rPr lang="en-GB" altLang="zh-CN" sz="1400" dirty="0">
                <a:solidFill>
                  <a:srgbClr val="000000"/>
                </a:solidFill>
                <a:latin typeface="Consolas" panose="020B0609020204030204" pitchFamily="49" charset="0"/>
              </a:rPr>
              <a:t>COPY . .</a:t>
            </a:r>
          </a:p>
          <a:p>
            <a:r>
              <a:rPr lang="en-GB" altLang="zh-CN" sz="1400" dirty="0">
                <a:solidFill>
                  <a:srgbClr val="000000"/>
                </a:solidFill>
                <a:latin typeface="Consolas" panose="020B0609020204030204" pitchFamily="49" charset="0"/>
              </a:rPr>
              <a:t>WORKDIR /</a:t>
            </a:r>
            <a:r>
              <a:rPr lang="en-GB" altLang="zh-CN" sz="1400" dirty="0" err="1">
                <a:solidFill>
                  <a:srgbClr val="000000"/>
                </a:solidFill>
                <a:latin typeface="Consolas" panose="020B0609020204030204" pitchFamily="49" charset="0"/>
              </a:rPr>
              <a:t>src</a:t>
            </a:r>
            <a:r>
              <a:rPr lang="en-GB" altLang="zh-CN" sz="1400" dirty="0">
                <a:solidFill>
                  <a:srgbClr val="000000"/>
                </a:solidFill>
                <a:latin typeface="Consolas" panose="020B0609020204030204" pitchFamily="49" charset="0"/>
              </a:rPr>
              <a:t>/backend</a:t>
            </a:r>
          </a:p>
          <a:p>
            <a:r>
              <a:rPr lang="en-GB" altLang="zh-CN" sz="1400" dirty="0">
                <a:solidFill>
                  <a:srgbClr val="000000"/>
                </a:solidFill>
                <a:latin typeface="Consolas" panose="020B0609020204030204" pitchFamily="49" charset="0"/>
              </a:rPr>
              <a:t>RUN dotnet build -c Release -o /app</a:t>
            </a:r>
          </a:p>
          <a:p>
            <a:endParaRPr lang="en-GB" altLang="zh-CN" sz="1400" dirty="0">
              <a:solidFill>
                <a:srgbClr val="000000"/>
              </a:solidFill>
              <a:latin typeface="Consolas" panose="020B0609020204030204" pitchFamily="49" charset="0"/>
            </a:endParaRPr>
          </a:p>
          <a:p>
            <a:r>
              <a:rPr lang="en-GB" altLang="zh-CN" sz="1400" dirty="0">
                <a:solidFill>
                  <a:srgbClr val="000000"/>
                </a:solidFill>
                <a:latin typeface="Consolas" panose="020B0609020204030204" pitchFamily="49" charset="0"/>
              </a:rPr>
              <a:t>FROM build AS publish</a:t>
            </a:r>
          </a:p>
          <a:p>
            <a:r>
              <a:rPr lang="en-GB" altLang="zh-CN" sz="1400" dirty="0">
                <a:solidFill>
                  <a:srgbClr val="000000"/>
                </a:solidFill>
                <a:latin typeface="Consolas" panose="020B0609020204030204" pitchFamily="49" charset="0"/>
              </a:rPr>
              <a:t>RUN dotnet publish -c Release -o /app</a:t>
            </a:r>
          </a:p>
          <a:p>
            <a:endParaRPr lang="en-GB" altLang="zh-CN" sz="1400" dirty="0">
              <a:solidFill>
                <a:srgbClr val="000000"/>
              </a:solidFill>
              <a:latin typeface="Consolas" panose="020B0609020204030204" pitchFamily="49" charset="0"/>
            </a:endParaRPr>
          </a:p>
          <a:p>
            <a:endParaRPr lang="en-GB" altLang="zh-CN" sz="1400" dirty="0">
              <a:solidFill>
                <a:srgbClr val="000000"/>
              </a:solidFill>
              <a:latin typeface="Consolas" panose="020B0609020204030204" pitchFamily="49" charset="0"/>
            </a:endParaRPr>
          </a:p>
          <a:p>
            <a:r>
              <a:rPr lang="en-GB" altLang="zh-CN" sz="1400" dirty="0">
                <a:solidFill>
                  <a:srgbClr val="000000"/>
                </a:solidFill>
                <a:latin typeface="Consolas" panose="020B0609020204030204" pitchFamily="49" charset="0"/>
              </a:rPr>
              <a:t>FROM base AS final</a:t>
            </a:r>
          </a:p>
          <a:p>
            <a:r>
              <a:rPr lang="en-GB" altLang="zh-CN" sz="1400" dirty="0">
                <a:solidFill>
                  <a:srgbClr val="000000"/>
                </a:solidFill>
                <a:latin typeface="Consolas" panose="020B0609020204030204" pitchFamily="49" charset="0"/>
              </a:rPr>
              <a:t>WORKDIR /app</a:t>
            </a:r>
          </a:p>
          <a:p>
            <a:r>
              <a:rPr lang="en-GB" altLang="zh-CN" sz="1400" dirty="0">
                <a:solidFill>
                  <a:srgbClr val="000000"/>
                </a:solidFill>
                <a:latin typeface="Consolas" panose="020B0609020204030204" pitchFamily="49" charset="0"/>
              </a:rPr>
              <a:t>COPY --from=publish /app .</a:t>
            </a:r>
          </a:p>
          <a:p>
            <a:r>
              <a:rPr lang="en-GB" altLang="zh-CN" sz="1400" dirty="0">
                <a:solidFill>
                  <a:srgbClr val="000000"/>
                </a:solidFill>
                <a:latin typeface="Consolas" panose="020B0609020204030204" pitchFamily="49" charset="0"/>
              </a:rPr>
              <a:t>ENTRYPOINT [</a:t>
            </a:r>
            <a:r>
              <a:rPr lang="en-GB" altLang="zh-CN" sz="1400" dirty="0">
                <a:solidFill>
                  <a:srgbClr val="A31515"/>
                </a:solidFill>
                <a:latin typeface="Consolas" panose="020B0609020204030204" pitchFamily="49" charset="0"/>
              </a:rPr>
              <a:t>"dotnet"</a:t>
            </a:r>
            <a:r>
              <a:rPr lang="en-GB" altLang="zh-CN" sz="1400" dirty="0">
                <a:solidFill>
                  <a:srgbClr val="000000"/>
                </a:solidFill>
                <a:latin typeface="Consolas" panose="020B0609020204030204" pitchFamily="49" charset="0"/>
              </a:rPr>
              <a:t>, </a:t>
            </a:r>
            <a:r>
              <a:rPr lang="en-GB" altLang="zh-CN" sz="1400" dirty="0">
                <a:solidFill>
                  <a:srgbClr val="A31515"/>
                </a:solidFill>
                <a:latin typeface="Consolas" panose="020B0609020204030204" pitchFamily="49" charset="0"/>
              </a:rPr>
              <a:t>"backend.dll"</a:t>
            </a:r>
            <a:r>
              <a:rPr lang="en-GB" altLang="zh-CN" sz="1400" dirty="0">
                <a:solidFill>
                  <a:srgbClr val="000000"/>
                </a:solidFill>
                <a:latin typeface="Consolas" panose="020B0609020204030204" pitchFamily="49" charset="0"/>
              </a:rPr>
              <a:t>]</a:t>
            </a:r>
          </a:p>
        </p:txBody>
      </p:sp>
      <p:sp>
        <p:nvSpPr>
          <p:cNvPr id="8" name="Rectangle 7">
            <a:extLst>
              <a:ext uri="{FF2B5EF4-FFF2-40B4-BE49-F238E27FC236}">
                <a16:creationId xmlns:a16="http://schemas.microsoft.com/office/drawing/2014/main" id="{FCE6C37D-4C4D-4799-91BE-CDC42699A1D0}"/>
              </a:ext>
            </a:extLst>
          </p:cNvPr>
          <p:cNvSpPr/>
          <p:nvPr/>
        </p:nvSpPr>
        <p:spPr>
          <a:xfrm>
            <a:off x="6771862" y="1492219"/>
            <a:ext cx="2943639" cy="223826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dirty="0"/>
              <a:t>dot</a:t>
            </a:r>
            <a:r>
              <a:rPr lang="en-GB" dirty="0"/>
              <a:t>net-build:2.</a:t>
            </a:r>
            <a:r>
              <a:rPr lang="en-US" altLang="zh-CN" dirty="0"/>
              <a:t>1</a:t>
            </a:r>
            <a:endParaRPr lang="en-GB" dirty="0"/>
          </a:p>
          <a:p>
            <a:endParaRPr lang="en-GB" dirty="0"/>
          </a:p>
        </p:txBody>
      </p:sp>
      <p:sp>
        <p:nvSpPr>
          <p:cNvPr id="7" name="Rectangle 6">
            <a:extLst>
              <a:ext uri="{FF2B5EF4-FFF2-40B4-BE49-F238E27FC236}">
                <a16:creationId xmlns:a16="http://schemas.microsoft.com/office/drawing/2014/main" id="{5606DD02-16FB-4C95-92AE-FFD140FB8C47}"/>
              </a:ext>
            </a:extLst>
          </p:cNvPr>
          <p:cNvSpPr/>
          <p:nvPr/>
        </p:nvSpPr>
        <p:spPr>
          <a:xfrm>
            <a:off x="6771862" y="689333"/>
            <a:ext cx="2943639" cy="729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dirty="0"/>
              <a:t>aspnetcore:2.</a:t>
            </a:r>
            <a:r>
              <a:rPr lang="en-US" altLang="zh-CN" dirty="0"/>
              <a:t>1</a:t>
            </a:r>
            <a:endParaRPr lang="en-GB" dirty="0"/>
          </a:p>
        </p:txBody>
      </p:sp>
      <p:sp>
        <p:nvSpPr>
          <p:cNvPr id="9" name="Rectangle 8">
            <a:extLst>
              <a:ext uri="{FF2B5EF4-FFF2-40B4-BE49-F238E27FC236}">
                <a16:creationId xmlns:a16="http://schemas.microsoft.com/office/drawing/2014/main" id="{62DD42BA-4972-43E3-964D-0B0F540FEAFC}"/>
              </a:ext>
            </a:extLst>
          </p:cNvPr>
          <p:cNvSpPr/>
          <p:nvPr/>
        </p:nvSpPr>
        <p:spPr>
          <a:xfrm>
            <a:off x="6882849" y="1043609"/>
            <a:ext cx="755374" cy="32799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/app</a:t>
            </a:r>
          </a:p>
        </p:txBody>
      </p:sp>
      <p:sp>
        <p:nvSpPr>
          <p:cNvPr id="11" name="Rectangle 10">
            <a:extLst>
              <a:ext uri="{FF2B5EF4-FFF2-40B4-BE49-F238E27FC236}">
                <a16:creationId xmlns:a16="http://schemas.microsoft.com/office/drawing/2014/main" id="{84621E06-0788-4021-AA24-B8E7237E9E4D}"/>
              </a:ext>
            </a:extLst>
          </p:cNvPr>
          <p:cNvSpPr/>
          <p:nvPr/>
        </p:nvSpPr>
        <p:spPr>
          <a:xfrm>
            <a:off x="6882848" y="1818553"/>
            <a:ext cx="2206487" cy="123410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dirty="0"/>
              <a:t>/</a:t>
            </a:r>
            <a:r>
              <a:rPr lang="en-GB" dirty="0" err="1"/>
              <a:t>src</a:t>
            </a:r>
            <a:endParaRPr lang="en-GB" dirty="0"/>
          </a:p>
        </p:txBody>
      </p:sp>
      <p:sp>
        <p:nvSpPr>
          <p:cNvPr id="13" name="Rectangle: Rounded Corners 12">
            <a:extLst>
              <a:ext uri="{FF2B5EF4-FFF2-40B4-BE49-F238E27FC236}">
                <a16:creationId xmlns:a16="http://schemas.microsoft.com/office/drawing/2014/main" id="{0AC74CB4-5416-4C2A-B366-C2BBFB8DD01D}"/>
              </a:ext>
            </a:extLst>
          </p:cNvPr>
          <p:cNvSpPr/>
          <p:nvPr/>
        </p:nvSpPr>
        <p:spPr>
          <a:xfrm>
            <a:off x="10185125" y="1928711"/>
            <a:ext cx="1215059" cy="4133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ltLang="zh-CN" sz="1200" dirty="0"/>
              <a:t>Compose</a:t>
            </a:r>
            <a:r>
              <a:rPr lang="en-GB" sz="1200" dirty="0"/>
              <a:t>.sln</a:t>
            </a:r>
          </a:p>
          <a:p>
            <a:r>
              <a:rPr lang="en-GB" sz="1200" dirty="0" err="1"/>
              <a:t>Backend.csproj</a:t>
            </a:r>
            <a:endParaRPr lang="en-GB" sz="1200" dirty="0"/>
          </a:p>
        </p:txBody>
      </p:sp>
      <p:sp>
        <p:nvSpPr>
          <p:cNvPr id="14" name="Arrow: Right 13">
            <a:extLst>
              <a:ext uri="{FF2B5EF4-FFF2-40B4-BE49-F238E27FC236}">
                <a16:creationId xmlns:a16="http://schemas.microsoft.com/office/drawing/2014/main" id="{5B791CB2-098F-45C9-90EB-A574D176181E}"/>
              </a:ext>
            </a:extLst>
          </p:cNvPr>
          <p:cNvSpPr/>
          <p:nvPr/>
        </p:nvSpPr>
        <p:spPr>
          <a:xfrm flipH="1">
            <a:off x="8229600" y="2009053"/>
            <a:ext cx="1817204" cy="253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C2E593CF-049F-4E67-9A10-C955C0F23B67}"/>
              </a:ext>
            </a:extLst>
          </p:cNvPr>
          <p:cNvSpPr/>
          <p:nvPr/>
        </p:nvSpPr>
        <p:spPr>
          <a:xfrm>
            <a:off x="6945380" y="2170563"/>
            <a:ext cx="1215059" cy="4133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ltLang="zh-CN" sz="1200" dirty="0"/>
              <a:t>Compose</a:t>
            </a:r>
            <a:r>
              <a:rPr lang="en-GB" sz="1200" dirty="0"/>
              <a:t>.sln</a:t>
            </a:r>
          </a:p>
          <a:p>
            <a:r>
              <a:rPr lang="en-GB" sz="1200" dirty="0" err="1"/>
              <a:t>Backend.csproj</a:t>
            </a:r>
            <a:endParaRPr lang="en-GB" sz="1200" dirty="0"/>
          </a:p>
        </p:txBody>
      </p:sp>
      <p:sp>
        <p:nvSpPr>
          <p:cNvPr id="16" name="Rectangle: Rounded Corners 15">
            <a:extLst>
              <a:ext uri="{FF2B5EF4-FFF2-40B4-BE49-F238E27FC236}">
                <a16:creationId xmlns:a16="http://schemas.microsoft.com/office/drawing/2014/main" id="{14C4133B-23AF-4267-AAF5-C877F1AAD495}"/>
              </a:ext>
            </a:extLst>
          </p:cNvPr>
          <p:cNvSpPr/>
          <p:nvPr/>
        </p:nvSpPr>
        <p:spPr>
          <a:xfrm>
            <a:off x="8243681" y="2262501"/>
            <a:ext cx="820144" cy="3206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200" dirty="0"/>
              <a:t>Packages</a:t>
            </a:r>
          </a:p>
        </p:txBody>
      </p:sp>
      <p:sp>
        <p:nvSpPr>
          <p:cNvPr id="17" name="Rectangle: Rounded Corners 16">
            <a:extLst>
              <a:ext uri="{FF2B5EF4-FFF2-40B4-BE49-F238E27FC236}">
                <a16:creationId xmlns:a16="http://schemas.microsoft.com/office/drawing/2014/main" id="{173D5EA1-080C-4971-8F81-4C221D7322BF}"/>
              </a:ext>
            </a:extLst>
          </p:cNvPr>
          <p:cNvSpPr/>
          <p:nvPr/>
        </p:nvSpPr>
        <p:spPr>
          <a:xfrm>
            <a:off x="10168395" y="2583149"/>
            <a:ext cx="1215059" cy="4133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err="1"/>
              <a:t>program.cs</a:t>
            </a:r>
            <a:endParaRPr lang="en-GB" sz="1200" dirty="0"/>
          </a:p>
          <a:p>
            <a:r>
              <a:rPr lang="en-GB" sz="1200" dirty="0" err="1"/>
              <a:t>start.cs</a:t>
            </a:r>
            <a:r>
              <a:rPr lang="en-GB" sz="1200" dirty="0"/>
              <a:t>, …</a:t>
            </a:r>
          </a:p>
        </p:txBody>
      </p:sp>
      <p:sp>
        <p:nvSpPr>
          <p:cNvPr id="18" name="Arrow: Right 17">
            <a:extLst>
              <a:ext uri="{FF2B5EF4-FFF2-40B4-BE49-F238E27FC236}">
                <a16:creationId xmlns:a16="http://schemas.microsoft.com/office/drawing/2014/main" id="{12AFE477-0DC5-4C9A-891D-671784C18486}"/>
              </a:ext>
            </a:extLst>
          </p:cNvPr>
          <p:cNvSpPr/>
          <p:nvPr/>
        </p:nvSpPr>
        <p:spPr>
          <a:xfrm flipH="1">
            <a:off x="8229600" y="2677657"/>
            <a:ext cx="1817204" cy="253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3B29313F-FC04-4BCE-961B-39F6F05EE856}"/>
              </a:ext>
            </a:extLst>
          </p:cNvPr>
          <p:cNvSpPr/>
          <p:nvPr/>
        </p:nvSpPr>
        <p:spPr>
          <a:xfrm>
            <a:off x="6945380" y="2602390"/>
            <a:ext cx="1215059" cy="4133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err="1"/>
              <a:t>program.cs</a:t>
            </a:r>
            <a:endParaRPr lang="en-GB" sz="1200" dirty="0"/>
          </a:p>
          <a:p>
            <a:r>
              <a:rPr lang="en-GB" sz="1200" dirty="0" err="1"/>
              <a:t>start.cs</a:t>
            </a:r>
            <a:r>
              <a:rPr lang="en-GB" sz="1200" dirty="0"/>
              <a:t>, …</a:t>
            </a:r>
          </a:p>
        </p:txBody>
      </p:sp>
      <p:sp>
        <p:nvSpPr>
          <p:cNvPr id="20" name="Rectangle 19">
            <a:extLst>
              <a:ext uri="{FF2B5EF4-FFF2-40B4-BE49-F238E27FC236}">
                <a16:creationId xmlns:a16="http://schemas.microsoft.com/office/drawing/2014/main" id="{D3CF9448-1D01-4C99-9131-FDA67BEAC016}"/>
              </a:ext>
            </a:extLst>
          </p:cNvPr>
          <p:cNvSpPr/>
          <p:nvPr/>
        </p:nvSpPr>
        <p:spPr>
          <a:xfrm>
            <a:off x="6882849" y="3190152"/>
            <a:ext cx="2206486" cy="45283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dirty="0"/>
              <a:t>/app</a:t>
            </a:r>
          </a:p>
        </p:txBody>
      </p:sp>
      <p:sp>
        <p:nvSpPr>
          <p:cNvPr id="23" name="Rectangle: Rounded Corners 22">
            <a:extLst>
              <a:ext uri="{FF2B5EF4-FFF2-40B4-BE49-F238E27FC236}">
                <a16:creationId xmlns:a16="http://schemas.microsoft.com/office/drawing/2014/main" id="{FDB8347B-B90D-46AF-A9E5-3A569D9D1EA1}"/>
              </a:ext>
            </a:extLst>
          </p:cNvPr>
          <p:cNvSpPr/>
          <p:nvPr/>
        </p:nvSpPr>
        <p:spPr>
          <a:xfrm>
            <a:off x="7679633" y="3239214"/>
            <a:ext cx="961612" cy="3206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200" dirty="0"/>
              <a:t>backend.dll</a:t>
            </a:r>
          </a:p>
        </p:txBody>
      </p:sp>
      <p:sp>
        <p:nvSpPr>
          <p:cNvPr id="26" name="Rectangle 25">
            <a:extLst>
              <a:ext uri="{FF2B5EF4-FFF2-40B4-BE49-F238E27FC236}">
                <a16:creationId xmlns:a16="http://schemas.microsoft.com/office/drawing/2014/main" id="{75C55E7C-4139-4CE3-AF08-3D7E4A4BBA5F}"/>
              </a:ext>
            </a:extLst>
          </p:cNvPr>
          <p:cNvSpPr/>
          <p:nvPr/>
        </p:nvSpPr>
        <p:spPr>
          <a:xfrm>
            <a:off x="6771862" y="5287915"/>
            <a:ext cx="2957721" cy="1237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dirty="0"/>
              <a:t>aspnetcore:2.</a:t>
            </a:r>
            <a:r>
              <a:rPr lang="en-US" altLang="zh-CN" dirty="0"/>
              <a:t>1</a:t>
            </a:r>
            <a:endParaRPr lang="en-GB" dirty="0"/>
          </a:p>
        </p:txBody>
      </p:sp>
      <p:sp>
        <p:nvSpPr>
          <p:cNvPr id="27" name="Rectangle 26">
            <a:extLst>
              <a:ext uri="{FF2B5EF4-FFF2-40B4-BE49-F238E27FC236}">
                <a16:creationId xmlns:a16="http://schemas.microsoft.com/office/drawing/2014/main" id="{9EB5099C-92E3-4930-9E95-DF27D357CE87}"/>
              </a:ext>
            </a:extLst>
          </p:cNvPr>
          <p:cNvSpPr/>
          <p:nvPr/>
        </p:nvSpPr>
        <p:spPr>
          <a:xfrm>
            <a:off x="6882352" y="5638026"/>
            <a:ext cx="755374" cy="32799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/app</a:t>
            </a:r>
          </a:p>
        </p:txBody>
      </p:sp>
      <p:sp>
        <p:nvSpPr>
          <p:cNvPr id="34" name="Rectangle 33">
            <a:extLst>
              <a:ext uri="{FF2B5EF4-FFF2-40B4-BE49-F238E27FC236}">
                <a16:creationId xmlns:a16="http://schemas.microsoft.com/office/drawing/2014/main" id="{078C9D63-F467-4873-8625-92E55EB21D9B}"/>
              </a:ext>
            </a:extLst>
          </p:cNvPr>
          <p:cNvSpPr/>
          <p:nvPr/>
        </p:nvSpPr>
        <p:spPr>
          <a:xfrm>
            <a:off x="6882848" y="6110359"/>
            <a:ext cx="2496210" cy="359798"/>
          </a:xfrm>
          <a:prstGeom prst="rect">
            <a:avLst/>
          </a:prstGeom>
          <a:ln w="28575">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GB" dirty="0"/>
              <a:t>$: </a:t>
            </a:r>
            <a:r>
              <a:rPr lang="en-GB" dirty="0" err="1"/>
              <a:t>dotnet</a:t>
            </a:r>
            <a:r>
              <a:rPr lang="en-GB" dirty="0"/>
              <a:t> backend.dll</a:t>
            </a:r>
          </a:p>
        </p:txBody>
      </p:sp>
      <p:sp>
        <p:nvSpPr>
          <p:cNvPr id="35" name="Arrow: Left-Right 34">
            <a:extLst>
              <a:ext uri="{FF2B5EF4-FFF2-40B4-BE49-F238E27FC236}">
                <a16:creationId xmlns:a16="http://schemas.microsoft.com/office/drawing/2014/main" id="{23B77554-19EB-4904-BC01-D8A057A44861}"/>
              </a:ext>
            </a:extLst>
          </p:cNvPr>
          <p:cNvSpPr/>
          <p:nvPr/>
        </p:nvSpPr>
        <p:spPr>
          <a:xfrm>
            <a:off x="9258964" y="810270"/>
            <a:ext cx="909431" cy="482048"/>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80</a:t>
            </a:r>
          </a:p>
        </p:txBody>
      </p:sp>
      <p:sp>
        <p:nvSpPr>
          <p:cNvPr id="37" name="TextBox 36">
            <a:extLst>
              <a:ext uri="{FF2B5EF4-FFF2-40B4-BE49-F238E27FC236}">
                <a16:creationId xmlns:a16="http://schemas.microsoft.com/office/drawing/2014/main" id="{A03AEA3F-1728-45F1-84E3-FF1ADD1B3136}"/>
              </a:ext>
            </a:extLst>
          </p:cNvPr>
          <p:cNvSpPr txBox="1"/>
          <p:nvPr/>
        </p:nvSpPr>
        <p:spPr>
          <a:xfrm>
            <a:off x="5792985" y="690537"/>
            <a:ext cx="814758" cy="369332"/>
          </a:xfrm>
          <a:prstGeom prst="rect">
            <a:avLst/>
          </a:prstGeom>
          <a:noFill/>
        </p:spPr>
        <p:txBody>
          <a:bodyPr wrap="square" rtlCol="0">
            <a:spAutoFit/>
          </a:bodyPr>
          <a:lstStyle/>
          <a:p>
            <a:r>
              <a:rPr lang="en-GB" dirty="0"/>
              <a:t>base</a:t>
            </a:r>
          </a:p>
        </p:txBody>
      </p:sp>
      <p:sp>
        <p:nvSpPr>
          <p:cNvPr id="38" name="TextBox 37">
            <a:extLst>
              <a:ext uri="{FF2B5EF4-FFF2-40B4-BE49-F238E27FC236}">
                <a16:creationId xmlns:a16="http://schemas.microsoft.com/office/drawing/2014/main" id="{9E06FE8F-AB59-4368-8B1E-004DE371D45D}"/>
              </a:ext>
            </a:extLst>
          </p:cNvPr>
          <p:cNvSpPr txBox="1"/>
          <p:nvPr/>
        </p:nvSpPr>
        <p:spPr>
          <a:xfrm>
            <a:off x="5792985" y="1492219"/>
            <a:ext cx="814758" cy="369332"/>
          </a:xfrm>
          <a:prstGeom prst="rect">
            <a:avLst/>
          </a:prstGeom>
          <a:noFill/>
        </p:spPr>
        <p:txBody>
          <a:bodyPr wrap="square" rtlCol="0">
            <a:spAutoFit/>
          </a:bodyPr>
          <a:lstStyle/>
          <a:p>
            <a:r>
              <a:rPr lang="en-GB" dirty="0"/>
              <a:t>build</a:t>
            </a:r>
          </a:p>
        </p:txBody>
      </p:sp>
      <p:sp>
        <p:nvSpPr>
          <p:cNvPr id="39" name="TextBox 38">
            <a:extLst>
              <a:ext uri="{FF2B5EF4-FFF2-40B4-BE49-F238E27FC236}">
                <a16:creationId xmlns:a16="http://schemas.microsoft.com/office/drawing/2014/main" id="{21F634BB-D9CF-495E-B4B2-68F324540495}"/>
              </a:ext>
            </a:extLst>
          </p:cNvPr>
          <p:cNvSpPr txBox="1"/>
          <p:nvPr/>
        </p:nvSpPr>
        <p:spPr>
          <a:xfrm>
            <a:off x="5792985" y="5287915"/>
            <a:ext cx="814758" cy="369332"/>
          </a:xfrm>
          <a:prstGeom prst="rect">
            <a:avLst/>
          </a:prstGeom>
          <a:noFill/>
        </p:spPr>
        <p:txBody>
          <a:bodyPr wrap="square" rtlCol="0">
            <a:spAutoFit/>
          </a:bodyPr>
          <a:lstStyle/>
          <a:p>
            <a:r>
              <a:rPr lang="en-GB" dirty="0"/>
              <a:t>final</a:t>
            </a:r>
          </a:p>
        </p:txBody>
      </p:sp>
      <p:sp>
        <p:nvSpPr>
          <p:cNvPr id="40" name="Rectangle 39">
            <a:extLst>
              <a:ext uri="{FF2B5EF4-FFF2-40B4-BE49-F238E27FC236}">
                <a16:creationId xmlns:a16="http://schemas.microsoft.com/office/drawing/2014/main" id="{79AF175C-D142-4E9F-8134-EB6DF63B243E}"/>
              </a:ext>
            </a:extLst>
          </p:cNvPr>
          <p:cNvSpPr/>
          <p:nvPr/>
        </p:nvSpPr>
        <p:spPr>
          <a:xfrm>
            <a:off x="6770039" y="3800606"/>
            <a:ext cx="2943639" cy="142019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altLang="zh-CN" dirty="0"/>
              <a:t>dotnet</a:t>
            </a:r>
            <a:r>
              <a:rPr lang="en-GB" dirty="0"/>
              <a:t>-build:2.</a:t>
            </a:r>
            <a:r>
              <a:rPr lang="en-US" altLang="zh-CN" dirty="0"/>
              <a:t>1</a:t>
            </a:r>
            <a:endParaRPr lang="en-GB" dirty="0"/>
          </a:p>
          <a:p>
            <a:endParaRPr lang="en-GB" dirty="0"/>
          </a:p>
        </p:txBody>
      </p:sp>
      <p:sp>
        <p:nvSpPr>
          <p:cNvPr id="41" name="TextBox 40">
            <a:extLst>
              <a:ext uri="{FF2B5EF4-FFF2-40B4-BE49-F238E27FC236}">
                <a16:creationId xmlns:a16="http://schemas.microsoft.com/office/drawing/2014/main" id="{2BF1BBF2-63FC-468A-AD2A-66D08683B236}"/>
              </a:ext>
            </a:extLst>
          </p:cNvPr>
          <p:cNvSpPr txBox="1"/>
          <p:nvPr/>
        </p:nvSpPr>
        <p:spPr>
          <a:xfrm>
            <a:off x="5792984" y="3800606"/>
            <a:ext cx="886111" cy="369332"/>
          </a:xfrm>
          <a:prstGeom prst="rect">
            <a:avLst/>
          </a:prstGeom>
          <a:noFill/>
        </p:spPr>
        <p:txBody>
          <a:bodyPr wrap="square" rtlCol="0">
            <a:spAutoFit/>
          </a:bodyPr>
          <a:lstStyle/>
          <a:p>
            <a:r>
              <a:rPr lang="en-GB" dirty="0"/>
              <a:t>publish</a:t>
            </a:r>
          </a:p>
        </p:txBody>
      </p:sp>
      <p:sp>
        <p:nvSpPr>
          <p:cNvPr id="45" name="Rectangle 44">
            <a:extLst>
              <a:ext uri="{FF2B5EF4-FFF2-40B4-BE49-F238E27FC236}">
                <a16:creationId xmlns:a16="http://schemas.microsoft.com/office/drawing/2014/main" id="{51FE5358-3B86-467F-99DC-A29C7F141848}"/>
              </a:ext>
            </a:extLst>
          </p:cNvPr>
          <p:cNvSpPr/>
          <p:nvPr/>
        </p:nvSpPr>
        <p:spPr>
          <a:xfrm>
            <a:off x="6882351" y="4644382"/>
            <a:ext cx="2733757" cy="54121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dirty="0"/>
              <a:t>/app</a:t>
            </a:r>
          </a:p>
        </p:txBody>
      </p:sp>
      <p:sp>
        <p:nvSpPr>
          <p:cNvPr id="46" name="Rectangle: Rounded Corners 45">
            <a:extLst>
              <a:ext uri="{FF2B5EF4-FFF2-40B4-BE49-F238E27FC236}">
                <a16:creationId xmlns:a16="http://schemas.microsoft.com/office/drawing/2014/main" id="{C0AD9F7A-A694-4EFE-9844-E6B3597381FE}"/>
              </a:ext>
            </a:extLst>
          </p:cNvPr>
          <p:cNvSpPr/>
          <p:nvPr/>
        </p:nvSpPr>
        <p:spPr>
          <a:xfrm>
            <a:off x="8306091" y="4783869"/>
            <a:ext cx="529425" cy="3206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200" dirty="0" err="1"/>
              <a:t>Pkgs</a:t>
            </a:r>
            <a:endParaRPr lang="en-GB" sz="1200" dirty="0"/>
          </a:p>
        </p:txBody>
      </p:sp>
      <p:sp>
        <p:nvSpPr>
          <p:cNvPr id="47" name="Rectangle: Rounded Corners 46">
            <a:extLst>
              <a:ext uri="{FF2B5EF4-FFF2-40B4-BE49-F238E27FC236}">
                <a16:creationId xmlns:a16="http://schemas.microsoft.com/office/drawing/2014/main" id="{F0717917-E891-48F4-B15D-C4064F2723A6}"/>
              </a:ext>
            </a:extLst>
          </p:cNvPr>
          <p:cNvSpPr/>
          <p:nvPr/>
        </p:nvSpPr>
        <p:spPr>
          <a:xfrm>
            <a:off x="7583142" y="4787175"/>
            <a:ext cx="620746" cy="3206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200" dirty="0"/>
              <a:t>.</a:t>
            </a:r>
            <a:r>
              <a:rPr lang="en-GB" sz="1200" dirty="0" err="1"/>
              <a:t>dll</a:t>
            </a:r>
            <a:endParaRPr lang="en-GB" sz="1200" dirty="0"/>
          </a:p>
        </p:txBody>
      </p:sp>
      <p:sp>
        <p:nvSpPr>
          <p:cNvPr id="48" name="Rectangle: Rounded Corners 47">
            <a:extLst>
              <a:ext uri="{FF2B5EF4-FFF2-40B4-BE49-F238E27FC236}">
                <a16:creationId xmlns:a16="http://schemas.microsoft.com/office/drawing/2014/main" id="{4FAAD5EC-7F7F-43AC-B455-24866183A4BB}"/>
              </a:ext>
            </a:extLst>
          </p:cNvPr>
          <p:cNvSpPr/>
          <p:nvPr/>
        </p:nvSpPr>
        <p:spPr>
          <a:xfrm>
            <a:off x="8912347" y="4787175"/>
            <a:ext cx="620746" cy="32064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200" dirty="0"/>
              <a:t>/views</a:t>
            </a:r>
          </a:p>
        </p:txBody>
      </p:sp>
      <p:sp>
        <p:nvSpPr>
          <p:cNvPr id="50" name="Rectangle 49">
            <a:extLst>
              <a:ext uri="{FF2B5EF4-FFF2-40B4-BE49-F238E27FC236}">
                <a16:creationId xmlns:a16="http://schemas.microsoft.com/office/drawing/2014/main" id="{53395ACA-C8F6-4E33-97C2-AA797189862A}"/>
              </a:ext>
            </a:extLst>
          </p:cNvPr>
          <p:cNvSpPr/>
          <p:nvPr/>
        </p:nvSpPr>
        <p:spPr>
          <a:xfrm>
            <a:off x="6876721" y="4128556"/>
            <a:ext cx="2733757" cy="45504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dirty="0"/>
              <a:t>/</a:t>
            </a:r>
            <a:r>
              <a:rPr lang="en-GB" dirty="0" err="1"/>
              <a:t>src</a:t>
            </a:r>
            <a:endParaRPr lang="en-GB" dirty="0"/>
          </a:p>
        </p:txBody>
      </p:sp>
      <p:sp>
        <p:nvSpPr>
          <p:cNvPr id="51" name="Rectangle: Rounded Corners 50">
            <a:extLst>
              <a:ext uri="{FF2B5EF4-FFF2-40B4-BE49-F238E27FC236}">
                <a16:creationId xmlns:a16="http://schemas.microsoft.com/office/drawing/2014/main" id="{ACDCC380-F4E4-4AF4-BFC1-6FD0638211FC}"/>
              </a:ext>
            </a:extLst>
          </p:cNvPr>
          <p:cNvSpPr/>
          <p:nvPr/>
        </p:nvSpPr>
        <p:spPr>
          <a:xfrm>
            <a:off x="7412355" y="4184968"/>
            <a:ext cx="1536426" cy="3258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a:t>
            </a:r>
            <a:r>
              <a:rPr lang="en-GB" sz="1200" dirty="0" err="1"/>
              <a:t>sln</a:t>
            </a:r>
            <a:r>
              <a:rPr lang="en-GB" sz="1200" dirty="0"/>
              <a:t>, *.</a:t>
            </a:r>
            <a:r>
              <a:rPr lang="en-GB" sz="1200" dirty="0" err="1"/>
              <a:t>csproj</a:t>
            </a:r>
            <a:r>
              <a:rPr lang="en-GB" sz="1200" dirty="0"/>
              <a:t>, *.</a:t>
            </a:r>
            <a:r>
              <a:rPr lang="en-GB" sz="1200" dirty="0" err="1"/>
              <a:t>cs</a:t>
            </a:r>
            <a:r>
              <a:rPr lang="en-GB" sz="1200" dirty="0"/>
              <a:t>…</a:t>
            </a:r>
          </a:p>
        </p:txBody>
      </p:sp>
      <p:sp>
        <p:nvSpPr>
          <p:cNvPr id="52" name="Rectangle: Rounded Corners 51">
            <a:extLst>
              <a:ext uri="{FF2B5EF4-FFF2-40B4-BE49-F238E27FC236}">
                <a16:creationId xmlns:a16="http://schemas.microsoft.com/office/drawing/2014/main" id="{E58E001B-8BA9-4263-8E0A-9A46D9EAC407}"/>
              </a:ext>
            </a:extLst>
          </p:cNvPr>
          <p:cNvSpPr/>
          <p:nvPr/>
        </p:nvSpPr>
        <p:spPr>
          <a:xfrm>
            <a:off x="9038483" y="4187549"/>
            <a:ext cx="529425" cy="3206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200" dirty="0" err="1"/>
              <a:t>Pkgs</a:t>
            </a:r>
            <a:endParaRPr lang="en-GB" sz="1200" dirty="0"/>
          </a:p>
        </p:txBody>
      </p:sp>
      <p:grpSp>
        <p:nvGrpSpPr>
          <p:cNvPr id="59" name="Group 58">
            <a:extLst>
              <a:ext uri="{FF2B5EF4-FFF2-40B4-BE49-F238E27FC236}">
                <a16:creationId xmlns:a16="http://schemas.microsoft.com/office/drawing/2014/main" id="{160CCFFD-5E69-4B1F-9460-FF1CC4514090}"/>
              </a:ext>
            </a:extLst>
          </p:cNvPr>
          <p:cNvGrpSpPr/>
          <p:nvPr/>
        </p:nvGrpSpPr>
        <p:grpSpPr>
          <a:xfrm>
            <a:off x="6862100" y="5610624"/>
            <a:ext cx="2733757" cy="442819"/>
            <a:chOff x="2315174" y="4742781"/>
            <a:chExt cx="2733757" cy="442819"/>
          </a:xfrm>
        </p:grpSpPr>
        <p:sp>
          <p:nvSpPr>
            <p:cNvPr id="54" name="Rectangle 53">
              <a:extLst>
                <a:ext uri="{FF2B5EF4-FFF2-40B4-BE49-F238E27FC236}">
                  <a16:creationId xmlns:a16="http://schemas.microsoft.com/office/drawing/2014/main" id="{B2E0B8DB-F1E9-458E-BA90-C0DE2C4F1596}"/>
                </a:ext>
              </a:extLst>
            </p:cNvPr>
            <p:cNvSpPr/>
            <p:nvPr/>
          </p:nvSpPr>
          <p:spPr>
            <a:xfrm>
              <a:off x="2315174" y="4742781"/>
              <a:ext cx="2733757" cy="4428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dirty="0"/>
                <a:t>/app</a:t>
              </a:r>
            </a:p>
          </p:txBody>
        </p:sp>
        <p:sp>
          <p:nvSpPr>
            <p:cNvPr id="55" name="Rectangle: Rounded Corners 54">
              <a:extLst>
                <a:ext uri="{FF2B5EF4-FFF2-40B4-BE49-F238E27FC236}">
                  <a16:creationId xmlns:a16="http://schemas.microsoft.com/office/drawing/2014/main" id="{984A0441-67D4-4239-B392-ED9B3F1CC977}"/>
                </a:ext>
              </a:extLst>
            </p:cNvPr>
            <p:cNvSpPr/>
            <p:nvPr/>
          </p:nvSpPr>
          <p:spPr>
            <a:xfrm>
              <a:off x="3727240" y="4796152"/>
              <a:ext cx="529425" cy="3206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200" dirty="0" err="1"/>
                <a:t>Pkgs</a:t>
              </a:r>
              <a:endParaRPr lang="en-GB" sz="1200" dirty="0"/>
            </a:p>
          </p:txBody>
        </p:sp>
        <p:sp>
          <p:nvSpPr>
            <p:cNvPr id="56" name="Rectangle: Rounded Corners 55">
              <a:extLst>
                <a:ext uri="{FF2B5EF4-FFF2-40B4-BE49-F238E27FC236}">
                  <a16:creationId xmlns:a16="http://schemas.microsoft.com/office/drawing/2014/main" id="{A85D92BC-0163-44F1-BB64-CD6D8730ED29}"/>
                </a:ext>
              </a:extLst>
            </p:cNvPr>
            <p:cNvSpPr/>
            <p:nvPr/>
          </p:nvSpPr>
          <p:spPr>
            <a:xfrm>
              <a:off x="3015965" y="4796152"/>
              <a:ext cx="620746" cy="3206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200" dirty="0"/>
                <a:t>.</a:t>
              </a:r>
              <a:r>
                <a:rPr lang="en-GB" sz="1200" dirty="0" err="1"/>
                <a:t>dll</a:t>
              </a:r>
              <a:endParaRPr lang="en-GB" sz="1200" dirty="0"/>
            </a:p>
          </p:txBody>
        </p:sp>
        <p:sp>
          <p:nvSpPr>
            <p:cNvPr id="57" name="Rectangle: Rounded Corners 56">
              <a:extLst>
                <a:ext uri="{FF2B5EF4-FFF2-40B4-BE49-F238E27FC236}">
                  <a16:creationId xmlns:a16="http://schemas.microsoft.com/office/drawing/2014/main" id="{314AF5ED-7969-480A-BD53-AA1CC126359C}"/>
                </a:ext>
              </a:extLst>
            </p:cNvPr>
            <p:cNvSpPr/>
            <p:nvPr/>
          </p:nvSpPr>
          <p:spPr>
            <a:xfrm>
              <a:off x="4344378" y="4804209"/>
              <a:ext cx="620746" cy="32064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200" dirty="0"/>
                <a:t>/views</a:t>
              </a:r>
            </a:p>
          </p:txBody>
        </p:sp>
      </p:grpSp>
      <p:sp>
        <p:nvSpPr>
          <p:cNvPr id="36" name="Arrow: Left-Right 35">
            <a:extLst>
              <a:ext uri="{FF2B5EF4-FFF2-40B4-BE49-F238E27FC236}">
                <a16:creationId xmlns:a16="http://schemas.microsoft.com/office/drawing/2014/main" id="{20FBF703-9D86-4ACA-9DFA-32A6114BFA49}"/>
              </a:ext>
            </a:extLst>
          </p:cNvPr>
          <p:cNvSpPr/>
          <p:nvPr/>
        </p:nvSpPr>
        <p:spPr>
          <a:xfrm>
            <a:off x="9258962" y="5665453"/>
            <a:ext cx="909431" cy="482048"/>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80</a:t>
            </a:r>
          </a:p>
        </p:txBody>
      </p:sp>
      <p:pic>
        <p:nvPicPr>
          <p:cNvPr id="1026" name="Picture 2" descr="Image result for certificate">
            <a:extLst>
              <a:ext uri="{FF2B5EF4-FFF2-40B4-BE49-F238E27FC236}">
                <a16:creationId xmlns:a16="http://schemas.microsoft.com/office/drawing/2014/main" id="{D00AF470-E424-4279-BAB8-D6514C358F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6133" y="5610624"/>
            <a:ext cx="580112" cy="780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496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a:extLst>
              <a:ext uri="{FF2B5EF4-FFF2-40B4-BE49-F238E27FC236}">
                <a16:creationId xmlns:a16="http://schemas.microsoft.com/office/drawing/2014/main" id="{51CB506A-E8CA-44A8-8ED1-4768EE40DFBF}"/>
              </a:ext>
            </a:extLst>
          </p:cNvPr>
          <p:cNvCxnSpPr>
            <a:cxnSpLocks/>
            <a:stCxn id="26" idx="0"/>
            <a:endCxn id="34" idx="2"/>
          </p:cNvCxnSpPr>
          <p:nvPr/>
        </p:nvCxnSpPr>
        <p:spPr>
          <a:xfrm flipH="1" flipV="1">
            <a:off x="3287582" y="3791779"/>
            <a:ext cx="3347394" cy="812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0C3A68A-FE96-4F2E-B900-CFE378A0BF69}"/>
              </a:ext>
            </a:extLst>
          </p:cNvPr>
          <p:cNvCxnSpPr>
            <a:cxnSpLocks/>
            <a:stCxn id="26" idx="0"/>
            <a:endCxn id="44" idx="2"/>
          </p:cNvCxnSpPr>
          <p:nvPr/>
        </p:nvCxnSpPr>
        <p:spPr>
          <a:xfrm flipH="1" flipV="1">
            <a:off x="5011624" y="3791779"/>
            <a:ext cx="1623352" cy="812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9A66B91-D6A5-484C-89DF-DAB73787BFE5}"/>
              </a:ext>
            </a:extLst>
          </p:cNvPr>
          <p:cNvCxnSpPr>
            <a:cxnSpLocks/>
            <a:stCxn id="26" idx="0"/>
            <a:endCxn id="45" idx="2"/>
          </p:cNvCxnSpPr>
          <p:nvPr/>
        </p:nvCxnSpPr>
        <p:spPr>
          <a:xfrm flipH="1" flipV="1">
            <a:off x="6613578" y="3791779"/>
            <a:ext cx="21398" cy="812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9FEBD0AD-ED92-443D-A430-407B03FB5C1B}"/>
              </a:ext>
            </a:extLst>
          </p:cNvPr>
          <p:cNvCxnSpPr>
            <a:cxnSpLocks/>
            <a:stCxn id="26" idx="0"/>
            <a:endCxn id="46" idx="2"/>
          </p:cNvCxnSpPr>
          <p:nvPr/>
        </p:nvCxnSpPr>
        <p:spPr>
          <a:xfrm flipV="1">
            <a:off x="6634976" y="3805529"/>
            <a:ext cx="1621548" cy="798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0BDD1796-0BCF-4469-8A60-418EE98CB667}"/>
              </a:ext>
            </a:extLst>
          </p:cNvPr>
          <p:cNvCxnSpPr>
            <a:cxnSpLocks/>
            <a:stCxn id="26" idx="0"/>
            <a:endCxn id="47" idx="2"/>
          </p:cNvCxnSpPr>
          <p:nvPr/>
        </p:nvCxnSpPr>
        <p:spPr>
          <a:xfrm flipV="1">
            <a:off x="6634976" y="3789460"/>
            <a:ext cx="3259255" cy="814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8" name="Straight Arrow Connector 1047">
            <a:extLst>
              <a:ext uri="{FF2B5EF4-FFF2-40B4-BE49-F238E27FC236}">
                <a16:creationId xmlns:a16="http://schemas.microsoft.com/office/drawing/2014/main" id="{94B532B5-24BE-4EA1-945F-BE0102561698}"/>
              </a:ext>
            </a:extLst>
          </p:cNvPr>
          <p:cNvCxnSpPr>
            <a:cxnSpLocks/>
            <a:stCxn id="1046" idx="1"/>
            <a:endCxn id="26" idx="3"/>
          </p:cNvCxnSpPr>
          <p:nvPr/>
        </p:nvCxnSpPr>
        <p:spPr>
          <a:xfrm flipH="1" flipV="1">
            <a:off x="7206869" y="5176169"/>
            <a:ext cx="2523496" cy="11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52" name="Group 1051">
            <a:extLst>
              <a:ext uri="{FF2B5EF4-FFF2-40B4-BE49-F238E27FC236}">
                <a16:creationId xmlns:a16="http://schemas.microsoft.com/office/drawing/2014/main" id="{9F199E1C-FFC6-4326-B744-58EEBDE27F55}"/>
              </a:ext>
            </a:extLst>
          </p:cNvPr>
          <p:cNvGrpSpPr/>
          <p:nvPr/>
        </p:nvGrpSpPr>
        <p:grpSpPr>
          <a:xfrm>
            <a:off x="9730365" y="4627547"/>
            <a:ext cx="1120515" cy="1120515"/>
            <a:chOff x="7723682" y="4440208"/>
            <a:chExt cx="1120515" cy="1120515"/>
          </a:xfrm>
        </p:grpSpPr>
        <p:pic>
          <p:nvPicPr>
            <p:cNvPr id="1046" name="Picture 4" descr="Image result for terminal">
              <a:extLst>
                <a:ext uri="{FF2B5EF4-FFF2-40B4-BE49-F238E27FC236}">
                  <a16:creationId xmlns:a16="http://schemas.microsoft.com/office/drawing/2014/main" id="{F54E223D-51D2-4949-BDF0-FBB250F203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3682" y="4440208"/>
              <a:ext cx="1120515" cy="1120515"/>
            </a:xfrm>
            <a:prstGeom prst="rect">
              <a:avLst/>
            </a:prstGeom>
            <a:noFill/>
            <a:extLst>
              <a:ext uri="{909E8E84-426E-40DD-AFC4-6F175D3DCCD1}">
                <a14:hiddenFill xmlns:a14="http://schemas.microsoft.com/office/drawing/2010/main">
                  <a:solidFill>
                    <a:srgbClr val="FFFFFF"/>
                  </a:solidFill>
                </a14:hiddenFill>
              </a:ext>
            </a:extLst>
          </p:spPr>
        </p:pic>
        <p:sp>
          <p:nvSpPr>
            <p:cNvPr id="1049" name="TextBox 1048">
              <a:extLst>
                <a:ext uri="{FF2B5EF4-FFF2-40B4-BE49-F238E27FC236}">
                  <a16:creationId xmlns:a16="http://schemas.microsoft.com/office/drawing/2014/main" id="{EE89A89A-3740-46F8-8034-19B8138C3D1C}"/>
                </a:ext>
              </a:extLst>
            </p:cNvPr>
            <p:cNvSpPr txBox="1"/>
            <p:nvPr/>
          </p:nvSpPr>
          <p:spPr>
            <a:xfrm>
              <a:off x="7802898" y="4843617"/>
              <a:ext cx="917239" cy="646331"/>
            </a:xfrm>
            <a:prstGeom prst="rect">
              <a:avLst/>
            </a:prstGeom>
            <a:noFill/>
          </p:spPr>
          <p:txBody>
            <a:bodyPr wrap="none" rtlCol="0">
              <a:spAutoFit/>
            </a:bodyPr>
            <a:lstStyle/>
            <a:p>
              <a:r>
                <a:rPr lang="en-GB" dirty="0" err="1">
                  <a:solidFill>
                    <a:schemeClr val="bg1"/>
                  </a:solidFill>
                </a:rPr>
                <a:t>Kubectl</a:t>
              </a:r>
              <a:endParaRPr lang="en-GB" dirty="0">
                <a:solidFill>
                  <a:schemeClr val="bg1"/>
                </a:solidFill>
              </a:endParaRPr>
            </a:p>
            <a:p>
              <a:r>
                <a:rPr lang="en-GB" dirty="0">
                  <a:solidFill>
                    <a:schemeClr val="bg1"/>
                  </a:solidFill>
                </a:rPr>
                <a:t>CLI</a:t>
              </a:r>
            </a:p>
          </p:txBody>
        </p:sp>
      </p:grpSp>
      <p:sp>
        <p:nvSpPr>
          <p:cNvPr id="1054" name="TextBox 1053">
            <a:extLst>
              <a:ext uri="{FF2B5EF4-FFF2-40B4-BE49-F238E27FC236}">
                <a16:creationId xmlns:a16="http://schemas.microsoft.com/office/drawing/2014/main" id="{8211B06A-8293-41FF-852E-7A02B6E0D77E}"/>
              </a:ext>
            </a:extLst>
          </p:cNvPr>
          <p:cNvSpPr txBox="1"/>
          <p:nvPr/>
        </p:nvSpPr>
        <p:spPr>
          <a:xfrm>
            <a:off x="619508" y="4864638"/>
            <a:ext cx="853119" cy="646331"/>
          </a:xfrm>
          <a:prstGeom prst="rect">
            <a:avLst/>
          </a:prstGeom>
          <a:noFill/>
        </p:spPr>
        <p:txBody>
          <a:bodyPr wrap="none" rtlCol="0">
            <a:spAutoFit/>
          </a:bodyPr>
          <a:lstStyle/>
          <a:p>
            <a:pPr algn="ctr"/>
            <a:r>
              <a:rPr lang="en-GB" dirty="0"/>
              <a:t>Master</a:t>
            </a:r>
          </a:p>
          <a:p>
            <a:pPr algn="ctr"/>
            <a:r>
              <a:rPr lang="en-GB" dirty="0"/>
              <a:t>nodes</a:t>
            </a:r>
          </a:p>
        </p:txBody>
      </p:sp>
      <p:sp>
        <p:nvSpPr>
          <p:cNvPr id="63" name="TextBox 62">
            <a:extLst>
              <a:ext uri="{FF2B5EF4-FFF2-40B4-BE49-F238E27FC236}">
                <a16:creationId xmlns:a16="http://schemas.microsoft.com/office/drawing/2014/main" id="{FA361142-CA58-4D5D-A6CE-AD3605F7FE5F}"/>
              </a:ext>
            </a:extLst>
          </p:cNvPr>
          <p:cNvSpPr txBox="1"/>
          <p:nvPr/>
        </p:nvSpPr>
        <p:spPr>
          <a:xfrm>
            <a:off x="661186" y="3096248"/>
            <a:ext cx="769763" cy="646331"/>
          </a:xfrm>
          <a:prstGeom prst="rect">
            <a:avLst/>
          </a:prstGeom>
          <a:noFill/>
        </p:spPr>
        <p:txBody>
          <a:bodyPr wrap="none" rtlCol="0">
            <a:spAutoFit/>
          </a:bodyPr>
          <a:lstStyle/>
          <a:p>
            <a:pPr algn="ctr"/>
            <a:r>
              <a:rPr lang="en-GB" dirty="0"/>
              <a:t>Agent</a:t>
            </a:r>
          </a:p>
          <a:p>
            <a:pPr algn="ctr"/>
            <a:r>
              <a:rPr lang="en-GB" dirty="0"/>
              <a:t>nodes</a:t>
            </a:r>
          </a:p>
        </p:txBody>
      </p:sp>
      <p:sp>
        <p:nvSpPr>
          <p:cNvPr id="64" name="TextBox 63">
            <a:extLst>
              <a:ext uri="{FF2B5EF4-FFF2-40B4-BE49-F238E27FC236}">
                <a16:creationId xmlns:a16="http://schemas.microsoft.com/office/drawing/2014/main" id="{B92946B0-BD7B-4E1A-B457-2FC429A0036F}"/>
              </a:ext>
            </a:extLst>
          </p:cNvPr>
          <p:cNvSpPr txBox="1"/>
          <p:nvPr/>
        </p:nvSpPr>
        <p:spPr>
          <a:xfrm>
            <a:off x="303269" y="2005863"/>
            <a:ext cx="1485600" cy="646331"/>
          </a:xfrm>
          <a:prstGeom prst="rect">
            <a:avLst/>
          </a:prstGeom>
          <a:noFill/>
        </p:spPr>
        <p:txBody>
          <a:bodyPr wrap="none" rtlCol="0">
            <a:spAutoFit/>
          </a:bodyPr>
          <a:lstStyle/>
          <a:p>
            <a:pPr algn="ctr"/>
            <a:r>
              <a:rPr lang="en-GB" dirty="0"/>
              <a:t>Running Pods</a:t>
            </a:r>
          </a:p>
          <a:p>
            <a:pPr algn="ctr"/>
            <a:r>
              <a:rPr lang="en-GB" dirty="0"/>
              <a:t>(~containers)</a:t>
            </a:r>
          </a:p>
        </p:txBody>
      </p:sp>
      <p:pic>
        <p:nvPicPr>
          <p:cNvPr id="26" name="Picture 2" descr="Image result for kubernetes">
            <a:extLst>
              <a:ext uri="{FF2B5EF4-FFF2-40B4-BE49-F238E27FC236}">
                <a16:creationId xmlns:a16="http://schemas.microsoft.com/office/drawing/2014/main" id="{CC471831-99FB-47BA-8FFF-5FDD4F4C5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3083" y="4604276"/>
            <a:ext cx="1143786" cy="114378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Image result for kubernetes">
            <a:extLst>
              <a:ext uri="{FF2B5EF4-FFF2-40B4-BE49-F238E27FC236}">
                <a16:creationId xmlns:a16="http://schemas.microsoft.com/office/drawing/2014/main" id="{DFC3BAA8-E6A1-4636-A853-2FC34D2A12C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087690" y="4604276"/>
            <a:ext cx="1143786" cy="1143786"/>
          </a:xfrm>
          <a:prstGeom prst="rect">
            <a:avLst/>
          </a:prstGeom>
          <a:noFill/>
          <a:extLst>
            <a:ext uri="{909E8E84-426E-40DD-AFC4-6F175D3DCCD1}">
              <a14:hiddenFill xmlns:a14="http://schemas.microsoft.com/office/drawing/2010/main">
                <a:solidFill>
                  <a:srgbClr val="FFFFFF"/>
                </a:solidFill>
              </a14:hiddenFill>
            </a:ext>
          </a:extLst>
        </p:spPr>
      </p:pic>
      <p:pic>
        <p:nvPicPr>
          <p:cNvPr id="34" name="Shape 338" descr="Compute-Engine_256px.png">
            <a:extLst>
              <a:ext uri="{FF2B5EF4-FFF2-40B4-BE49-F238E27FC236}">
                <a16:creationId xmlns:a16="http://schemas.microsoft.com/office/drawing/2014/main" id="{E104EC80-8A5D-4C8E-9EBA-B06731D9E954}"/>
              </a:ext>
            </a:extLst>
          </p:cNvPr>
          <p:cNvPicPr preferRelativeResize="0"/>
          <p:nvPr/>
        </p:nvPicPr>
        <p:blipFill rotWithShape="1">
          <a:blip r:embed="rId6">
            <a:alphaModFix/>
          </a:blip>
          <a:srcRect t="5092" b="5092"/>
          <a:stretch/>
        </p:blipFill>
        <p:spPr>
          <a:xfrm>
            <a:off x="2869542" y="3040821"/>
            <a:ext cx="836079" cy="750958"/>
          </a:xfrm>
          <a:prstGeom prst="rect">
            <a:avLst/>
          </a:prstGeom>
          <a:noFill/>
          <a:ln>
            <a:noFill/>
          </a:ln>
        </p:spPr>
      </p:pic>
      <p:pic>
        <p:nvPicPr>
          <p:cNvPr id="44" name="Shape 338" descr="Compute-Engine_256px.png">
            <a:extLst>
              <a:ext uri="{FF2B5EF4-FFF2-40B4-BE49-F238E27FC236}">
                <a16:creationId xmlns:a16="http://schemas.microsoft.com/office/drawing/2014/main" id="{D1335077-E16B-4038-B23A-8A36252F148A}"/>
              </a:ext>
            </a:extLst>
          </p:cNvPr>
          <p:cNvPicPr preferRelativeResize="0"/>
          <p:nvPr/>
        </p:nvPicPr>
        <p:blipFill rotWithShape="1">
          <a:blip r:embed="rId6">
            <a:alphaModFix/>
          </a:blip>
          <a:srcRect t="5092" b="5092"/>
          <a:stretch/>
        </p:blipFill>
        <p:spPr>
          <a:xfrm>
            <a:off x="4593584" y="3040821"/>
            <a:ext cx="836079" cy="750958"/>
          </a:xfrm>
          <a:prstGeom prst="rect">
            <a:avLst/>
          </a:prstGeom>
          <a:noFill/>
          <a:ln>
            <a:noFill/>
          </a:ln>
        </p:spPr>
      </p:pic>
      <p:pic>
        <p:nvPicPr>
          <p:cNvPr id="45" name="Shape 338" descr="Compute-Engine_256px.png">
            <a:extLst>
              <a:ext uri="{FF2B5EF4-FFF2-40B4-BE49-F238E27FC236}">
                <a16:creationId xmlns:a16="http://schemas.microsoft.com/office/drawing/2014/main" id="{38A96394-23AE-4438-BEFA-65C6C9B83B57}"/>
              </a:ext>
            </a:extLst>
          </p:cNvPr>
          <p:cNvPicPr preferRelativeResize="0"/>
          <p:nvPr/>
        </p:nvPicPr>
        <p:blipFill rotWithShape="1">
          <a:blip r:embed="rId6">
            <a:alphaModFix/>
          </a:blip>
          <a:srcRect t="5092" b="5092"/>
          <a:stretch/>
        </p:blipFill>
        <p:spPr>
          <a:xfrm>
            <a:off x="6195538" y="3040821"/>
            <a:ext cx="836079" cy="750958"/>
          </a:xfrm>
          <a:prstGeom prst="rect">
            <a:avLst/>
          </a:prstGeom>
          <a:noFill/>
          <a:ln>
            <a:noFill/>
          </a:ln>
        </p:spPr>
      </p:pic>
      <p:pic>
        <p:nvPicPr>
          <p:cNvPr id="46" name="Shape 338" descr="Compute-Engine_256px.png">
            <a:extLst>
              <a:ext uri="{FF2B5EF4-FFF2-40B4-BE49-F238E27FC236}">
                <a16:creationId xmlns:a16="http://schemas.microsoft.com/office/drawing/2014/main" id="{EF44432D-0A93-4A8A-8023-713658042D77}"/>
              </a:ext>
            </a:extLst>
          </p:cNvPr>
          <p:cNvPicPr preferRelativeResize="0"/>
          <p:nvPr/>
        </p:nvPicPr>
        <p:blipFill rotWithShape="1">
          <a:blip r:embed="rId6">
            <a:alphaModFix/>
          </a:blip>
          <a:srcRect t="5092" b="5092"/>
          <a:stretch/>
        </p:blipFill>
        <p:spPr>
          <a:xfrm>
            <a:off x="7838484" y="3054571"/>
            <a:ext cx="836079" cy="750958"/>
          </a:xfrm>
          <a:prstGeom prst="rect">
            <a:avLst/>
          </a:prstGeom>
          <a:noFill/>
          <a:ln>
            <a:noFill/>
          </a:ln>
        </p:spPr>
      </p:pic>
      <p:pic>
        <p:nvPicPr>
          <p:cNvPr id="47" name="Shape 338" descr="Compute-Engine_256px.png">
            <a:extLst>
              <a:ext uri="{FF2B5EF4-FFF2-40B4-BE49-F238E27FC236}">
                <a16:creationId xmlns:a16="http://schemas.microsoft.com/office/drawing/2014/main" id="{5B751916-1242-43A7-B5F7-822DA3F62DCE}"/>
              </a:ext>
            </a:extLst>
          </p:cNvPr>
          <p:cNvPicPr preferRelativeResize="0"/>
          <p:nvPr/>
        </p:nvPicPr>
        <p:blipFill rotWithShape="1">
          <a:blip r:embed="rId6">
            <a:alphaModFix/>
          </a:blip>
          <a:srcRect t="5092" b="5092"/>
          <a:stretch/>
        </p:blipFill>
        <p:spPr>
          <a:xfrm>
            <a:off x="9476191" y="3038502"/>
            <a:ext cx="836079" cy="750958"/>
          </a:xfrm>
          <a:prstGeom prst="rect">
            <a:avLst/>
          </a:prstGeom>
          <a:noFill/>
          <a:ln>
            <a:noFill/>
          </a:ln>
        </p:spPr>
      </p:pic>
      <p:grpSp>
        <p:nvGrpSpPr>
          <p:cNvPr id="31" name="Group 30">
            <a:extLst>
              <a:ext uri="{FF2B5EF4-FFF2-40B4-BE49-F238E27FC236}">
                <a16:creationId xmlns:a16="http://schemas.microsoft.com/office/drawing/2014/main" id="{4AC53645-84DF-44FE-BB82-0240863CA541}"/>
              </a:ext>
            </a:extLst>
          </p:cNvPr>
          <p:cNvGrpSpPr/>
          <p:nvPr/>
        </p:nvGrpSpPr>
        <p:grpSpPr>
          <a:xfrm>
            <a:off x="2869542" y="2001739"/>
            <a:ext cx="823114" cy="654577"/>
            <a:chOff x="4536186" y="1204040"/>
            <a:chExt cx="823114" cy="654577"/>
          </a:xfrm>
        </p:grpSpPr>
        <p:pic>
          <p:nvPicPr>
            <p:cNvPr id="53" name="Shape 339" descr="Container-Engine_256px.png">
              <a:extLst>
                <a:ext uri="{FF2B5EF4-FFF2-40B4-BE49-F238E27FC236}">
                  <a16:creationId xmlns:a16="http://schemas.microsoft.com/office/drawing/2014/main" id="{4E38DDB1-E50C-4F39-89E7-3E793C60C5B6}"/>
                </a:ext>
              </a:extLst>
            </p:cNvPr>
            <p:cNvPicPr preferRelativeResize="0"/>
            <p:nvPr/>
          </p:nvPicPr>
          <p:blipFill rotWithShape="1">
            <a:blip r:embed="rId7">
              <a:alphaModFix/>
            </a:blip>
            <a:srcRect t="5092" b="5092"/>
            <a:stretch/>
          </p:blipFill>
          <p:spPr>
            <a:xfrm>
              <a:off x="4536186" y="1530445"/>
              <a:ext cx="365370" cy="328172"/>
            </a:xfrm>
            <a:prstGeom prst="rect">
              <a:avLst/>
            </a:prstGeom>
            <a:noFill/>
            <a:ln>
              <a:noFill/>
            </a:ln>
          </p:spPr>
        </p:pic>
        <p:pic>
          <p:nvPicPr>
            <p:cNvPr id="54" name="Shape 339" descr="Container-Engine_256px.png">
              <a:extLst>
                <a:ext uri="{FF2B5EF4-FFF2-40B4-BE49-F238E27FC236}">
                  <a16:creationId xmlns:a16="http://schemas.microsoft.com/office/drawing/2014/main" id="{069E729F-AD1B-4427-962E-6030D0F9A978}"/>
                </a:ext>
              </a:extLst>
            </p:cNvPr>
            <p:cNvPicPr preferRelativeResize="0"/>
            <p:nvPr/>
          </p:nvPicPr>
          <p:blipFill rotWithShape="1">
            <a:blip r:embed="rId7">
              <a:alphaModFix/>
            </a:blip>
            <a:srcRect t="5092" b="5092"/>
            <a:stretch/>
          </p:blipFill>
          <p:spPr>
            <a:xfrm>
              <a:off x="4993930" y="1530445"/>
              <a:ext cx="365370" cy="328172"/>
            </a:xfrm>
            <a:prstGeom prst="rect">
              <a:avLst/>
            </a:prstGeom>
            <a:noFill/>
            <a:ln>
              <a:noFill/>
            </a:ln>
          </p:spPr>
        </p:pic>
        <p:pic>
          <p:nvPicPr>
            <p:cNvPr id="56" name="Shape 339" descr="Container-Engine_256px.png">
              <a:extLst>
                <a:ext uri="{FF2B5EF4-FFF2-40B4-BE49-F238E27FC236}">
                  <a16:creationId xmlns:a16="http://schemas.microsoft.com/office/drawing/2014/main" id="{63459637-8CAC-4F15-90ED-1BD1535DAE88}"/>
                </a:ext>
              </a:extLst>
            </p:cNvPr>
            <p:cNvPicPr preferRelativeResize="0"/>
            <p:nvPr/>
          </p:nvPicPr>
          <p:blipFill rotWithShape="1">
            <a:blip r:embed="rId7">
              <a:alphaModFix/>
            </a:blip>
            <a:srcRect t="5092" b="5092"/>
            <a:stretch/>
          </p:blipFill>
          <p:spPr>
            <a:xfrm>
              <a:off x="4764920" y="1204040"/>
              <a:ext cx="365370" cy="328172"/>
            </a:xfrm>
            <a:prstGeom prst="rect">
              <a:avLst/>
            </a:prstGeom>
            <a:noFill/>
            <a:ln>
              <a:noFill/>
            </a:ln>
          </p:spPr>
        </p:pic>
      </p:grpSp>
      <p:grpSp>
        <p:nvGrpSpPr>
          <p:cNvPr id="32" name="Group 31">
            <a:extLst>
              <a:ext uri="{FF2B5EF4-FFF2-40B4-BE49-F238E27FC236}">
                <a16:creationId xmlns:a16="http://schemas.microsoft.com/office/drawing/2014/main" id="{88F832DC-3F4E-4ABD-B14C-1351481DA08D}"/>
              </a:ext>
            </a:extLst>
          </p:cNvPr>
          <p:cNvGrpSpPr/>
          <p:nvPr/>
        </p:nvGrpSpPr>
        <p:grpSpPr>
          <a:xfrm>
            <a:off x="4571956" y="2324022"/>
            <a:ext cx="823114" cy="328172"/>
            <a:chOff x="4402848" y="2355936"/>
            <a:chExt cx="823114" cy="328172"/>
          </a:xfrm>
        </p:grpSpPr>
        <p:pic>
          <p:nvPicPr>
            <p:cNvPr id="66" name="Shape 339" descr="Container-Engine_256px.png">
              <a:extLst>
                <a:ext uri="{FF2B5EF4-FFF2-40B4-BE49-F238E27FC236}">
                  <a16:creationId xmlns:a16="http://schemas.microsoft.com/office/drawing/2014/main" id="{D0E67DF5-63F6-40C1-87AA-8EC6FD8314C8}"/>
                </a:ext>
              </a:extLst>
            </p:cNvPr>
            <p:cNvPicPr preferRelativeResize="0"/>
            <p:nvPr/>
          </p:nvPicPr>
          <p:blipFill rotWithShape="1">
            <a:blip r:embed="rId7">
              <a:alphaModFix/>
            </a:blip>
            <a:srcRect t="5092" b="5092"/>
            <a:stretch/>
          </p:blipFill>
          <p:spPr>
            <a:xfrm>
              <a:off x="4402848" y="2355936"/>
              <a:ext cx="365370" cy="328172"/>
            </a:xfrm>
            <a:prstGeom prst="rect">
              <a:avLst/>
            </a:prstGeom>
            <a:noFill/>
            <a:ln>
              <a:noFill/>
            </a:ln>
          </p:spPr>
        </p:pic>
        <p:pic>
          <p:nvPicPr>
            <p:cNvPr id="68" name="Shape 339" descr="Container-Engine_256px.png">
              <a:extLst>
                <a:ext uri="{FF2B5EF4-FFF2-40B4-BE49-F238E27FC236}">
                  <a16:creationId xmlns:a16="http://schemas.microsoft.com/office/drawing/2014/main" id="{C20DAAF3-945B-4DC1-B281-83E2F61F4FCF}"/>
                </a:ext>
              </a:extLst>
            </p:cNvPr>
            <p:cNvPicPr preferRelativeResize="0"/>
            <p:nvPr/>
          </p:nvPicPr>
          <p:blipFill rotWithShape="1">
            <a:blip r:embed="rId7">
              <a:alphaModFix/>
            </a:blip>
            <a:srcRect t="5092" b="5092"/>
            <a:stretch/>
          </p:blipFill>
          <p:spPr>
            <a:xfrm>
              <a:off x="4860592" y="2355936"/>
              <a:ext cx="365370" cy="328172"/>
            </a:xfrm>
            <a:prstGeom prst="rect">
              <a:avLst/>
            </a:prstGeom>
            <a:noFill/>
            <a:ln>
              <a:noFill/>
            </a:ln>
          </p:spPr>
        </p:pic>
      </p:grpSp>
      <p:pic>
        <p:nvPicPr>
          <p:cNvPr id="70" name="Shape 339" descr="Container-Engine_256px.png">
            <a:extLst>
              <a:ext uri="{FF2B5EF4-FFF2-40B4-BE49-F238E27FC236}">
                <a16:creationId xmlns:a16="http://schemas.microsoft.com/office/drawing/2014/main" id="{8F0A5C6B-7361-4BCE-899D-F366F439ED67}"/>
              </a:ext>
            </a:extLst>
          </p:cNvPr>
          <p:cNvPicPr preferRelativeResize="0"/>
          <p:nvPr/>
        </p:nvPicPr>
        <p:blipFill rotWithShape="1">
          <a:blip r:embed="rId7">
            <a:alphaModFix/>
          </a:blip>
          <a:srcRect t="5092" b="5092"/>
          <a:stretch/>
        </p:blipFill>
        <p:spPr>
          <a:xfrm>
            <a:off x="6430892" y="2324022"/>
            <a:ext cx="365370" cy="328172"/>
          </a:xfrm>
          <a:prstGeom prst="rect">
            <a:avLst/>
          </a:prstGeom>
          <a:noFill/>
          <a:ln>
            <a:noFill/>
          </a:ln>
        </p:spPr>
      </p:pic>
      <p:grpSp>
        <p:nvGrpSpPr>
          <p:cNvPr id="71" name="Group 70">
            <a:extLst>
              <a:ext uri="{FF2B5EF4-FFF2-40B4-BE49-F238E27FC236}">
                <a16:creationId xmlns:a16="http://schemas.microsoft.com/office/drawing/2014/main" id="{1C5FCE69-3E40-4AFA-8BAF-9E9D46CA7004}"/>
              </a:ext>
            </a:extLst>
          </p:cNvPr>
          <p:cNvGrpSpPr/>
          <p:nvPr/>
        </p:nvGrpSpPr>
        <p:grpSpPr>
          <a:xfrm>
            <a:off x="7831065" y="2333571"/>
            <a:ext cx="823114" cy="328172"/>
            <a:chOff x="4402848" y="2355936"/>
            <a:chExt cx="823114" cy="328172"/>
          </a:xfrm>
        </p:grpSpPr>
        <p:pic>
          <p:nvPicPr>
            <p:cNvPr id="72" name="Shape 339" descr="Container-Engine_256px.png">
              <a:extLst>
                <a:ext uri="{FF2B5EF4-FFF2-40B4-BE49-F238E27FC236}">
                  <a16:creationId xmlns:a16="http://schemas.microsoft.com/office/drawing/2014/main" id="{FA27FDA8-80A7-4B19-99D6-C53931A11443}"/>
                </a:ext>
              </a:extLst>
            </p:cNvPr>
            <p:cNvPicPr preferRelativeResize="0"/>
            <p:nvPr/>
          </p:nvPicPr>
          <p:blipFill rotWithShape="1">
            <a:blip r:embed="rId7">
              <a:alphaModFix/>
            </a:blip>
            <a:srcRect t="5092" b="5092"/>
            <a:stretch/>
          </p:blipFill>
          <p:spPr>
            <a:xfrm>
              <a:off x="4402848" y="2355936"/>
              <a:ext cx="365370" cy="328172"/>
            </a:xfrm>
            <a:prstGeom prst="rect">
              <a:avLst/>
            </a:prstGeom>
            <a:noFill/>
            <a:ln>
              <a:noFill/>
            </a:ln>
          </p:spPr>
        </p:pic>
        <p:pic>
          <p:nvPicPr>
            <p:cNvPr id="73" name="Shape 339" descr="Container-Engine_256px.png">
              <a:extLst>
                <a:ext uri="{FF2B5EF4-FFF2-40B4-BE49-F238E27FC236}">
                  <a16:creationId xmlns:a16="http://schemas.microsoft.com/office/drawing/2014/main" id="{18316552-D580-4603-895B-915CCCA00350}"/>
                </a:ext>
              </a:extLst>
            </p:cNvPr>
            <p:cNvPicPr preferRelativeResize="0"/>
            <p:nvPr/>
          </p:nvPicPr>
          <p:blipFill rotWithShape="1">
            <a:blip r:embed="rId7">
              <a:alphaModFix/>
            </a:blip>
            <a:srcRect t="5092" b="5092"/>
            <a:stretch/>
          </p:blipFill>
          <p:spPr>
            <a:xfrm>
              <a:off x="4860592" y="2355936"/>
              <a:ext cx="365370" cy="328172"/>
            </a:xfrm>
            <a:prstGeom prst="rect">
              <a:avLst/>
            </a:prstGeom>
            <a:noFill/>
            <a:ln>
              <a:noFill/>
            </a:ln>
          </p:spPr>
        </p:pic>
      </p:grpSp>
      <p:grpSp>
        <p:nvGrpSpPr>
          <p:cNvPr id="74" name="Group 73">
            <a:extLst>
              <a:ext uri="{FF2B5EF4-FFF2-40B4-BE49-F238E27FC236}">
                <a16:creationId xmlns:a16="http://schemas.microsoft.com/office/drawing/2014/main" id="{4F50B57B-8961-4E51-855D-0DC76050B237}"/>
              </a:ext>
            </a:extLst>
          </p:cNvPr>
          <p:cNvGrpSpPr/>
          <p:nvPr/>
        </p:nvGrpSpPr>
        <p:grpSpPr>
          <a:xfrm>
            <a:off x="7825076" y="1910258"/>
            <a:ext cx="823114" cy="328172"/>
            <a:chOff x="4402848" y="2355936"/>
            <a:chExt cx="823114" cy="328172"/>
          </a:xfrm>
        </p:grpSpPr>
        <p:pic>
          <p:nvPicPr>
            <p:cNvPr id="75" name="Shape 339" descr="Container-Engine_256px.png">
              <a:extLst>
                <a:ext uri="{FF2B5EF4-FFF2-40B4-BE49-F238E27FC236}">
                  <a16:creationId xmlns:a16="http://schemas.microsoft.com/office/drawing/2014/main" id="{6CB03CAA-B80D-4DBB-A73B-E343E7104C01}"/>
                </a:ext>
              </a:extLst>
            </p:cNvPr>
            <p:cNvPicPr preferRelativeResize="0"/>
            <p:nvPr/>
          </p:nvPicPr>
          <p:blipFill rotWithShape="1">
            <a:blip r:embed="rId7">
              <a:alphaModFix/>
            </a:blip>
            <a:srcRect t="5092" b="5092"/>
            <a:stretch/>
          </p:blipFill>
          <p:spPr>
            <a:xfrm>
              <a:off x="4402848" y="2355936"/>
              <a:ext cx="365370" cy="328172"/>
            </a:xfrm>
            <a:prstGeom prst="rect">
              <a:avLst/>
            </a:prstGeom>
            <a:noFill/>
            <a:ln>
              <a:noFill/>
            </a:ln>
          </p:spPr>
        </p:pic>
        <p:pic>
          <p:nvPicPr>
            <p:cNvPr id="76" name="Shape 339" descr="Container-Engine_256px.png">
              <a:extLst>
                <a:ext uri="{FF2B5EF4-FFF2-40B4-BE49-F238E27FC236}">
                  <a16:creationId xmlns:a16="http://schemas.microsoft.com/office/drawing/2014/main" id="{E76B58FF-1273-4335-896D-EB3252107EA3}"/>
                </a:ext>
              </a:extLst>
            </p:cNvPr>
            <p:cNvPicPr preferRelativeResize="0"/>
            <p:nvPr/>
          </p:nvPicPr>
          <p:blipFill rotWithShape="1">
            <a:blip r:embed="rId7">
              <a:alphaModFix/>
            </a:blip>
            <a:srcRect t="5092" b="5092"/>
            <a:stretch/>
          </p:blipFill>
          <p:spPr>
            <a:xfrm>
              <a:off x="4860592" y="2355936"/>
              <a:ext cx="365370" cy="328172"/>
            </a:xfrm>
            <a:prstGeom prst="rect">
              <a:avLst/>
            </a:prstGeom>
            <a:noFill/>
            <a:ln>
              <a:noFill/>
            </a:ln>
          </p:spPr>
        </p:pic>
      </p:grpSp>
      <p:sp>
        <p:nvSpPr>
          <p:cNvPr id="35" name="Title 34">
            <a:extLst>
              <a:ext uri="{FF2B5EF4-FFF2-40B4-BE49-F238E27FC236}">
                <a16:creationId xmlns:a16="http://schemas.microsoft.com/office/drawing/2014/main" id="{9CBBE2AE-687C-419F-B14E-7ED3E4910CE1}"/>
              </a:ext>
            </a:extLst>
          </p:cNvPr>
          <p:cNvSpPr>
            <a:spLocks noGrp="1"/>
          </p:cNvSpPr>
          <p:nvPr>
            <p:ph type="title"/>
          </p:nvPr>
        </p:nvSpPr>
        <p:spPr>
          <a:xfrm>
            <a:off x="1341120" y="467360"/>
            <a:ext cx="9509760" cy="729392"/>
          </a:xfrm>
        </p:spPr>
        <p:txBody>
          <a:bodyPr/>
          <a:lstStyle/>
          <a:p>
            <a:r>
              <a:rPr lang="en-GB" dirty="0"/>
              <a:t>We need an orchestrator: enter Kubernetes and AKS</a:t>
            </a:r>
          </a:p>
        </p:txBody>
      </p:sp>
      <p:pic>
        <p:nvPicPr>
          <p:cNvPr id="77" name="Picture 4" descr="https://azurecomcdn.azureedge.net/cvt-24785e47728636324a1dff85ae88874c1e17999e0f66965132e5c5ad37455466/images/page/services/container-service/01-create.png">
            <a:extLst>
              <a:ext uri="{FF2B5EF4-FFF2-40B4-BE49-F238E27FC236}">
                <a16:creationId xmlns:a16="http://schemas.microsoft.com/office/drawing/2014/main" id="{5117B7E2-0ADF-4F0C-851A-C30E9DA9F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889" y="650492"/>
            <a:ext cx="1937146" cy="93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625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CC9B109E-8830-482B-AC35-B24F0F54BA23}"/>
              </a:ext>
            </a:extLst>
          </p:cNvPr>
          <p:cNvSpPr/>
          <p:nvPr/>
        </p:nvSpPr>
        <p:spPr bwMode="auto">
          <a:xfrm flipH="1">
            <a:off x="9369778" y="5723467"/>
            <a:ext cx="2822222" cy="1157110"/>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1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C118C554-925A-4676-9481-7505FE41C531}"/>
              </a:ext>
            </a:extLst>
          </p:cNvPr>
          <p:cNvSpPr>
            <a:spLocks noGrp="1"/>
          </p:cNvSpPr>
          <p:nvPr>
            <p:ph type="title"/>
          </p:nvPr>
        </p:nvSpPr>
        <p:spPr/>
        <p:txBody>
          <a:bodyPr/>
          <a:lstStyle/>
          <a:p>
            <a:r>
              <a:rPr lang="en-GB" dirty="0"/>
              <a:t>AKS: Managed Kubernetes</a:t>
            </a:r>
          </a:p>
        </p:txBody>
      </p:sp>
      <p:sp>
        <p:nvSpPr>
          <p:cNvPr id="3" name="Text Placeholder 2">
            <a:extLst>
              <a:ext uri="{FF2B5EF4-FFF2-40B4-BE49-F238E27FC236}">
                <a16:creationId xmlns:a16="http://schemas.microsoft.com/office/drawing/2014/main" id="{E255D52E-35D0-496B-88B4-6B4481F325AD}"/>
              </a:ext>
            </a:extLst>
          </p:cNvPr>
          <p:cNvSpPr>
            <a:spLocks noGrp="1"/>
          </p:cNvSpPr>
          <p:nvPr>
            <p:ph type="body" sz="quarter" idx="10"/>
          </p:nvPr>
        </p:nvSpPr>
        <p:spPr>
          <a:xfrm>
            <a:off x="269303" y="1187644"/>
            <a:ext cx="11655078" cy="3177793"/>
          </a:xfrm>
        </p:spPr>
        <p:txBody>
          <a:bodyPr/>
          <a:lstStyle/>
          <a:p>
            <a:pPr marL="457200" indent="-457200" algn="l">
              <a:buFont typeface="Arial" panose="020B0604020202020204" pitchFamily="34" charset="0"/>
              <a:buChar char="•"/>
            </a:pPr>
            <a:r>
              <a:rPr lang="en-GB" sz="2800" dirty="0">
                <a:solidFill>
                  <a:schemeClr val="tx1"/>
                </a:solidFill>
              </a:rPr>
              <a:t>Azure-hosted control plane</a:t>
            </a:r>
          </a:p>
          <a:p>
            <a:pPr marL="914400" lvl="1" indent="-457200">
              <a:buFont typeface="Arial" panose="020B0604020202020204" pitchFamily="34" charset="0"/>
              <a:buChar char="•"/>
            </a:pPr>
            <a:r>
              <a:rPr lang="en-GB" sz="2800" dirty="0"/>
              <a:t>No master nodes to manage or pay for</a:t>
            </a:r>
          </a:p>
          <a:p>
            <a:pPr marL="457200" indent="-457200" algn="l">
              <a:buFont typeface="Arial" panose="020B0604020202020204" pitchFamily="34" charset="0"/>
              <a:buChar char="•"/>
            </a:pPr>
            <a:r>
              <a:rPr lang="en-GB" sz="2800" dirty="0">
                <a:solidFill>
                  <a:schemeClr val="tx1"/>
                </a:solidFill>
              </a:rPr>
              <a:t>Automated upgrades and patching</a:t>
            </a:r>
          </a:p>
          <a:p>
            <a:pPr marL="914400" lvl="1" indent="-457200">
              <a:buFont typeface="Arial" panose="020B0604020202020204" pitchFamily="34" charset="0"/>
              <a:buChar char="•"/>
            </a:pPr>
            <a:r>
              <a:rPr lang="en-GB" sz="2800" dirty="0"/>
              <a:t>Easily upgrade control plane and worker nodes to new versions of Kubernetes</a:t>
            </a:r>
          </a:p>
          <a:p>
            <a:pPr marL="457200" indent="-457200" algn="l">
              <a:buFont typeface="Arial" panose="020B0604020202020204" pitchFamily="34" charset="0"/>
              <a:buChar char="•"/>
            </a:pPr>
            <a:r>
              <a:rPr lang="en-GB" sz="2800" dirty="0">
                <a:solidFill>
                  <a:schemeClr val="tx1"/>
                </a:solidFill>
              </a:rPr>
              <a:t>Scale agent pool to increase or decrease capacity</a:t>
            </a:r>
          </a:p>
          <a:p>
            <a:pPr algn="l"/>
            <a:endParaRPr lang="en-GB" sz="2800" dirty="0">
              <a:solidFill>
                <a:schemeClr val="tx1"/>
              </a:solidFill>
            </a:endParaRPr>
          </a:p>
        </p:txBody>
      </p:sp>
      <p:pic>
        <p:nvPicPr>
          <p:cNvPr id="8" name="Picture 7">
            <a:extLst>
              <a:ext uri="{FF2B5EF4-FFF2-40B4-BE49-F238E27FC236}">
                <a16:creationId xmlns:a16="http://schemas.microsoft.com/office/drawing/2014/main" id="{D387DF53-E144-4AA4-8FF5-3928F205AED1}"/>
              </a:ext>
            </a:extLst>
          </p:cNvPr>
          <p:cNvPicPr>
            <a:picLocks noChangeAspect="1"/>
          </p:cNvPicPr>
          <p:nvPr/>
        </p:nvPicPr>
        <p:blipFill>
          <a:blip r:embed="rId3"/>
          <a:stretch>
            <a:fillRect/>
          </a:stretch>
        </p:blipFill>
        <p:spPr>
          <a:xfrm>
            <a:off x="523878" y="4365701"/>
            <a:ext cx="4573384" cy="2258871"/>
          </a:xfrm>
          <a:prstGeom prst="rect">
            <a:avLst/>
          </a:prstGeom>
          <a:ln>
            <a:no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834ED0FD-5608-4D71-BF51-03C29106A568}"/>
              </a:ext>
            </a:extLst>
          </p:cNvPr>
          <p:cNvPicPr>
            <a:picLocks noChangeAspect="1"/>
          </p:cNvPicPr>
          <p:nvPr/>
        </p:nvPicPr>
        <p:blipFill rotWithShape="1">
          <a:blip r:embed="rId4"/>
          <a:srcRect r="4689" b="13875"/>
          <a:stretch/>
        </p:blipFill>
        <p:spPr>
          <a:xfrm>
            <a:off x="5354180" y="4365436"/>
            <a:ext cx="4493749" cy="2262849"/>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74213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2044D1-BA1B-4A18-AE72-3C695FCBC28A}"/>
              </a:ext>
            </a:extLst>
          </p:cNvPr>
          <p:cNvSpPr>
            <a:spLocks noGrp="1"/>
          </p:cNvSpPr>
          <p:nvPr>
            <p:ph type="title"/>
          </p:nvPr>
        </p:nvSpPr>
        <p:spPr>
          <a:xfrm>
            <a:off x="1341120" y="467360"/>
            <a:ext cx="9509760" cy="729392"/>
          </a:xfrm>
        </p:spPr>
        <p:txBody>
          <a:bodyPr/>
          <a:lstStyle/>
          <a:p>
            <a:r>
              <a:rPr lang="it-IT" dirty="0"/>
              <a:t>Ok... What</a:t>
            </a:r>
            <a:r>
              <a:rPr lang="en-GB" dirty="0"/>
              <a:t>’s a “Pod” now?!</a:t>
            </a:r>
          </a:p>
        </p:txBody>
      </p:sp>
      <p:sp>
        <p:nvSpPr>
          <p:cNvPr id="5" name="Content Placeholder 4">
            <a:extLst>
              <a:ext uri="{FF2B5EF4-FFF2-40B4-BE49-F238E27FC236}">
                <a16:creationId xmlns:a16="http://schemas.microsoft.com/office/drawing/2014/main" id="{2AFD7A53-1961-458D-8FAE-DAEDD4A310E5}"/>
              </a:ext>
            </a:extLst>
          </p:cNvPr>
          <p:cNvSpPr>
            <a:spLocks noGrp="1"/>
          </p:cNvSpPr>
          <p:nvPr>
            <p:ph idx="1"/>
          </p:nvPr>
        </p:nvSpPr>
        <p:spPr>
          <a:xfrm>
            <a:off x="1341120" y="1268760"/>
            <a:ext cx="9509760" cy="4760819"/>
          </a:xfrm>
        </p:spPr>
        <p:txBody>
          <a:bodyPr/>
          <a:lstStyle/>
          <a:p>
            <a:r>
              <a:rPr lang="en-GB" dirty="0"/>
              <a:t>Atomic unit of deployment in Kubernetes</a:t>
            </a:r>
          </a:p>
          <a:p>
            <a:r>
              <a:rPr lang="en-GB" dirty="0"/>
              <a:t>It has its own IP Address</a:t>
            </a:r>
          </a:p>
          <a:p>
            <a:r>
              <a:rPr lang="en-GB" dirty="0"/>
              <a:t>It’s short lived and replaceable</a:t>
            </a:r>
          </a:p>
          <a:p>
            <a:pPr lvl="1"/>
            <a:r>
              <a:rPr lang="en-GB" dirty="0"/>
              <a:t>Don’t get too attached to it </a:t>
            </a:r>
            <a:r>
              <a:rPr lang="en-GB" dirty="0">
                <a:sym typeface="Wingdings" panose="05000000000000000000" pitchFamily="2" charset="2"/>
              </a:rPr>
              <a:t></a:t>
            </a:r>
            <a:r>
              <a:rPr lang="en-GB" dirty="0"/>
              <a:t> </a:t>
            </a:r>
          </a:p>
          <a:p>
            <a:r>
              <a:rPr lang="en-GB" dirty="0"/>
              <a:t>It runs one or more containers</a:t>
            </a:r>
          </a:p>
          <a:p>
            <a:pPr lvl="1"/>
            <a:r>
              <a:rPr lang="en-GB" dirty="0"/>
              <a:t>All the containers share storage and network</a:t>
            </a:r>
          </a:p>
          <a:p>
            <a:r>
              <a:rPr lang="en-GB" dirty="0"/>
              <a:t>We almost never manage pods directly</a:t>
            </a:r>
          </a:p>
          <a:p>
            <a:pPr lvl="1"/>
            <a:r>
              <a:rPr lang="en-GB" dirty="0"/>
              <a:t>There are higher level objects</a:t>
            </a:r>
          </a:p>
        </p:txBody>
      </p:sp>
      <p:grpSp>
        <p:nvGrpSpPr>
          <p:cNvPr id="6" name="Group 5">
            <a:extLst>
              <a:ext uri="{FF2B5EF4-FFF2-40B4-BE49-F238E27FC236}">
                <a16:creationId xmlns:a16="http://schemas.microsoft.com/office/drawing/2014/main" id="{0CA80703-2324-4A06-8B05-8C33589A5B94}"/>
              </a:ext>
            </a:extLst>
          </p:cNvPr>
          <p:cNvGrpSpPr/>
          <p:nvPr/>
        </p:nvGrpSpPr>
        <p:grpSpPr>
          <a:xfrm>
            <a:off x="7628285" y="1579409"/>
            <a:ext cx="1679713" cy="1214744"/>
            <a:chOff x="4850296" y="4262761"/>
            <a:chExt cx="1679713" cy="1214744"/>
          </a:xfrm>
        </p:grpSpPr>
        <p:sp>
          <p:nvSpPr>
            <p:cNvPr id="7" name="Rectangle 6">
              <a:extLst>
                <a:ext uri="{FF2B5EF4-FFF2-40B4-BE49-F238E27FC236}">
                  <a16:creationId xmlns:a16="http://schemas.microsoft.com/office/drawing/2014/main" id="{EA58B875-2A25-4915-BEA7-66994F305D4A}"/>
                </a:ext>
              </a:extLst>
            </p:cNvPr>
            <p:cNvSpPr/>
            <p:nvPr/>
          </p:nvSpPr>
          <p:spPr>
            <a:xfrm>
              <a:off x="4850296" y="4328491"/>
              <a:ext cx="1679713" cy="1027260"/>
            </a:xfrm>
            <a:prstGeom prst="rect">
              <a:avLst/>
            </a:prstGeom>
            <a:solidFill>
              <a:schemeClr val="accent6">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6465D67A-57B2-4D7C-8C01-9FD2377A3D7A}"/>
                </a:ext>
              </a:extLst>
            </p:cNvPr>
            <p:cNvGrpSpPr/>
            <p:nvPr/>
          </p:nvGrpSpPr>
          <p:grpSpPr>
            <a:xfrm>
              <a:off x="5256745" y="4262761"/>
              <a:ext cx="866814" cy="915212"/>
              <a:chOff x="7245626" y="2134805"/>
              <a:chExt cx="866814" cy="915212"/>
            </a:xfrm>
          </p:grpSpPr>
          <p:pic>
            <p:nvPicPr>
              <p:cNvPr id="10" name="Picture 2" descr="Image result for container icon">
                <a:extLst>
                  <a:ext uri="{FF2B5EF4-FFF2-40B4-BE49-F238E27FC236}">
                    <a16:creationId xmlns:a16="http://schemas.microsoft.com/office/drawing/2014/main" id="{F4DF2EC1-12BF-4433-BABE-B94593EEB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5626" y="2134805"/>
                <a:ext cx="866814" cy="86681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2BB4E2E-D404-4005-8377-1BF6D64C74F3}"/>
                  </a:ext>
                </a:extLst>
              </p:cNvPr>
              <p:cNvSpPr txBox="1"/>
              <p:nvPr/>
            </p:nvSpPr>
            <p:spPr>
              <a:xfrm>
                <a:off x="7307777" y="2773018"/>
                <a:ext cx="742511" cy="276999"/>
              </a:xfrm>
              <a:prstGeom prst="rect">
                <a:avLst/>
              </a:prstGeom>
              <a:noFill/>
            </p:spPr>
            <p:txBody>
              <a:bodyPr wrap="none" rtlCol="0">
                <a:spAutoFit/>
              </a:bodyPr>
              <a:lstStyle/>
              <a:p>
                <a:r>
                  <a:rPr lang="en-GB" sz="1200" dirty="0"/>
                  <a:t>frontend</a:t>
                </a:r>
              </a:p>
            </p:txBody>
          </p:sp>
        </p:grpSp>
        <p:sp>
          <p:nvSpPr>
            <p:cNvPr id="9" name="Rectangle 8">
              <a:extLst>
                <a:ext uri="{FF2B5EF4-FFF2-40B4-BE49-F238E27FC236}">
                  <a16:creationId xmlns:a16="http://schemas.microsoft.com/office/drawing/2014/main" id="{728D26CD-0F34-4C52-953E-20CBAAD65264}"/>
                </a:ext>
              </a:extLst>
            </p:cNvPr>
            <p:cNvSpPr/>
            <p:nvPr/>
          </p:nvSpPr>
          <p:spPr>
            <a:xfrm>
              <a:off x="5163377" y="5233996"/>
              <a:ext cx="1053548" cy="243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10.1.0.11</a:t>
              </a:r>
            </a:p>
          </p:txBody>
        </p:sp>
      </p:grpSp>
      <p:grpSp>
        <p:nvGrpSpPr>
          <p:cNvPr id="28" name="Group 27">
            <a:extLst>
              <a:ext uri="{FF2B5EF4-FFF2-40B4-BE49-F238E27FC236}">
                <a16:creationId xmlns:a16="http://schemas.microsoft.com/office/drawing/2014/main" id="{32B2D8C0-9F9D-4A99-A5A0-EEEA1214B7C6}"/>
              </a:ext>
            </a:extLst>
          </p:cNvPr>
          <p:cNvGrpSpPr/>
          <p:nvPr/>
        </p:nvGrpSpPr>
        <p:grpSpPr>
          <a:xfrm>
            <a:off x="7628285" y="3633032"/>
            <a:ext cx="3261691" cy="1776338"/>
            <a:chOff x="3511826" y="3633032"/>
            <a:chExt cx="3261691" cy="1776338"/>
          </a:xfrm>
        </p:grpSpPr>
        <p:sp>
          <p:nvSpPr>
            <p:cNvPr id="13" name="Rectangle 12">
              <a:extLst>
                <a:ext uri="{FF2B5EF4-FFF2-40B4-BE49-F238E27FC236}">
                  <a16:creationId xmlns:a16="http://schemas.microsoft.com/office/drawing/2014/main" id="{FEB3E442-9851-4C51-96D8-8ED846482B5F}"/>
                </a:ext>
              </a:extLst>
            </p:cNvPr>
            <p:cNvSpPr/>
            <p:nvPr/>
          </p:nvSpPr>
          <p:spPr>
            <a:xfrm>
              <a:off x="3511826" y="3698761"/>
              <a:ext cx="3261691" cy="1588855"/>
            </a:xfrm>
            <a:prstGeom prst="rect">
              <a:avLst/>
            </a:prstGeom>
            <a:solidFill>
              <a:schemeClr val="accent6">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B41D7312-654F-48FB-869B-5E3D216E368E}"/>
                </a:ext>
              </a:extLst>
            </p:cNvPr>
            <p:cNvGrpSpPr/>
            <p:nvPr/>
          </p:nvGrpSpPr>
          <p:grpSpPr>
            <a:xfrm>
              <a:off x="3918275" y="3633032"/>
              <a:ext cx="866814" cy="915212"/>
              <a:chOff x="7245626" y="2134805"/>
              <a:chExt cx="866814" cy="915212"/>
            </a:xfrm>
          </p:grpSpPr>
          <p:pic>
            <p:nvPicPr>
              <p:cNvPr id="16" name="Picture 2" descr="Image result for container icon">
                <a:extLst>
                  <a:ext uri="{FF2B5EF4-FFF2-40B4-BE49-F238E27FC236}">
                    <a16:creationId xmlns:a16="http://schemas.microsoft.com/office/drawing/2014/main" id="{A4948E7F-AB48-44D8-A5A4-0497E1AE3D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5626" y="2134805"/>
                <a:ext cx="866814" cy="86681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35507B9-2009-44CD-9967-361B3CDCF7DF}"/>
                  </a:ext>
                </a:extLst>
              </p:cNvPr>
              <p:cNvSpPr txBox="1"/>
              <p:nvPr/>
            </p:nvSpPr>
            <p:spPr>
              <a:xfrm>
                <a:off x="7307777" y="2773018"/>
                <a:ext cx="742511" cy="276999"/>
              </a:xfrm>
              <a:prstGeom prst="rect">
                <a:avLst/>
              </a:prstGeom>
              <a:noFill/>
            </p:spPr>
            <p:txBody>
              <a:bodyPr wrap="none" rtlCol="0">
                <a:spAutoFit/>
              </a:bodyPr>
              <a:lstStyle/>
              <a:p>
                <a:r>
                  <a:rPr lang="en-GB" sz="1200" dirty="0"/>
                  <a:t>frontend</a:t>
                </a:r>
              </a:p>
            </p:txBody>
          </p:sp>
        </p:grpSp>
        <p:sp>
          <p:nvSpPr>
            <p:cNvPr id="15" name="Rectangle 14">
              <a:extLst>
                <a:ext uri="{FF2B5EF4-FFF2-40B4-BE49-F238E27FC236}">
                  <a16:creationId xmlns:a16="http://schemas.microsoft.com/office/drawing/2014/main" id="{2F358600-12F1-4D47-A87F-691E8E7AF166}"/>
                </a:ext>
              </a:extLst>
            </p:cNvPr>
            <p:cNvSpPr/>
            <p:nvPr/>
          </p:nvSpPr>
          <p:spPr>
            <a:xfrm>
              <a:off x="4615897" y="5165861"/>
              <a:ext cx="1053548" cy="243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10.1.0.11</a:t>
              </a:r>
            </a:p>
          </p:txBody>
        </p:sp>
        <p:grpSp>
          <p:nvGrpSpPr>
            <p:cNvPr id="18" name="Group 17">
              <a:extLst>
                <a:ext uri="{FF2B5EF4-FFF2-40B4-BE49-F238E27FC236}">
                  <a16:creationId xmlns:a16="http://schemas.microsoft.com/office/drawing/2014/main" id="{87055AE4-B600-4207-8665-40EF07B25CBF}"/>
                </a:ext>
              </a:extLst>
            </p:cNvPr>
            <p:cNvGrpSpPr/>
            <p:nvPr/>
          </p:nvGrpSpPr>
          <p:grpSpPr>
            <a:xfrm>
              <a:off x="5588704" y="3649169"/>
              <a:ext cx="930063" cy="915212"/>
              <a:chOff x="7313972" y="2134805"/>
              <a:chExt cx="930063" cy="915212"/>
            </a:xfrm>
          </p:grpSpPr>
          <p:pic>
            <p:nvPicPr>
              <p:cNvPr id="19" name="Picture 2" descr="Image result for container icon">
                <a:extLst>
                  <a:ext uri="{FF2B5EF4-FFF2-40B4-BE49-F238E27FC236}">
                    <a16:creationId xmlns:a16="http://schemas.microsoft.com/office/drawing/2014/main" id="{99DA93D9-EA50-4FF4-BD6D-C1FB7A8D3123}"/>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7345596" y="2134805"/>
                <a:ext cx="866814" cy="86681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E299127-DCC0-4A88-B3B3-3EB991B45F2E}"/>
                  </a:ext>
                </a:extLst>
              </p:cNvPr>
              <p:cNvSpPr txBox="1"/>
              <p:nvPr/>
            </p:nvSpPr>
            <p:spPr>
              <a:xfrm>
                <a:off x="7313972" y="2773018"/>
                <a:ext cx="930063" cy="276999"/>
              </a:xfrm>
              <a:prstGeom prst="rect">
                <a:avLst/>
              </a:prstGeom>
              <a:noFill/>
            </p:spPr>
            <p:txBody>
              <a:bodyPr wrap="none" rtlCol="0">
                <a:spAutoFit/>
              </a:bodyPr>
              <a:lstStyle/>
              <a:p>
                <a:r>
                  <a:rPr lang="en-GB" sz="1200" dirty="0"/>
                  <a:t>Log spooler</a:t>
                </a:r>
              </a:p>
            </p:txBody>
          </p:sp>
        </p:grpSp>
        <p:grpSp>
          <p:nvGrpSpPr>
            <p:cNvPr id="23" name="Group 22">
              <a:extLst>
                <a:ext uri="{FF2B5EF4-FFF2-40B4-BE49-F238E27FC236}">
                  <a16:creationId xmlns:a16="http://schemas.microsoft.com/office/drawing/2014/main" id="{F0BBBABD-8627-46C5-A58B-A91C5C85F160}"/>
                </a:ext>
              </a:extLst>
            </p:cNvPr>
            <p:cNvGrpSpPr/>
            <p:nvPr/>
          </p:nvGrpSpPr>
          <p:grpSpPr>
            <a:xfrm>
              <a:off x="4779431" y="4579217"/>
              <a:ext cx="726481" cy="571808"/>
              <a:chOff x="4658641" y="4545652"/>
              <a:chExt cx="726481" cy="571808"/>
            </a:xfrm>
          </p:grpSpPr>
          <p:sp>
            <p:nvSpPr>
              <p:cNvPr id="21" name="Flowchart: Multidocument 20">
                <a:extLst>
                  <a:ext uri="{FF2B5EF4-FFF2-40B4-BE49-F238E27FC236}">
                    <a16:creationId xmlns:a16="http://schemas.microsoft.com/office/drawing/2014/main" id="{43FEBD6E-DA3D-40AE-B819-815E3B12C199}"/>
                  </a:ext>
                </a:extLst>
              </p:cNvPr>
              <p:cNvSpPr/>
              <p:nvPr/>
            </p:nvSpPr>
            <p:spPr>
              <a:xfrm>
                <a:off x="4803220" y="4545652"/>
                <a:ext cx="437322" cy="327992"/>
              </a:xfrm>
              <a:prstGeom prst="flowChartMultidocument">
                <a:avLst/>
              </a:prstGeom>
              <a:solidFill>
                <a:srgbClr val="FFFF00"/>
              </a:solidFill>
              <a:ln>
                <a:solidFill>
                  <a:srgbClr val="F8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752EEAEC-865A-4F50-9636-D589743B9755}"/>
                  </a:ext>
                </a:extLst>
              </p:cNvPr>
              <p:cNvSpPr txBox="1"/>
              <p:nvPr/>
            </p:nvSpPr>
            <p:spPr>
              <a:xfrm>
                <a:off x="4658641" y="4840461"/>
                <a:ext cx="726481" cy="276999"/>
              </a:xfrm>
              <a:prstGeom prst="rect">
                <a:avLst/>
              </a:prstGeom>
              <a:noFill/>
            </p:spPr>
            <p:txBody>
              <a:bodyPr wrap="none" rtlCol="0">
                <a:spAutoFit/>
              </a:bodyPr>
              <a:lstStyle/>
              <a:p>
                <a:r>
                  <a:rPr lang="en-GB" sz="1200" dirty="0"/>
                  <a:t>/</a:t>
                </a:r>
                <a:r>
                  <a:rPr lang="en-GB" sz="1200" dirty="0" err="1"/>
                  <a:t>var</a:t>
                </a:r>
                <a:r>
                  <a:rPr lang="en-GB" sz="1200" dirty="0"/>
                  <a:t>/logs</a:t>
                </a:r>
              </a:p>
            </p:txBody>
          </p:sp>
        </p:grpSp>
        <p:sp>
          <p:nvSpPr>
            <p:cNvPr id="26" name="Arrow: Bent-Up 25">
              <a:extLst>
                <a:ext uri="{FF2B5EF4-FFF2-40B4-BE49-F238E27FC236}">
                  <a16:creationId xmlns:a16="http://schemas.microsoft.com/office/drawing/2014/main" id="{196B9796-2089-44FB-9E6A-49797E368AAA}"/>
                </a:ext>
              </a:extLst>
            </p:cNvPr>
            <p:cNvSpPr/>
            <p:nvPr/>
          </p:nvSpPr>
          <p:spPr>
            <a:xfrm rot="5400000">
              <a:off x="4489366" y="4433114"/>
              <a:ext cx="207232" cy="524565"/>
            </a:xfrm>
            <a:prstGeom prst="bentUpArrow">
              <a:avLst>
                <a:gd name="adj1" fmla="val 7200"/>
                <a:gd name="adj2" fmla="val 12049"/>
                <a:gd name="adj3" fmla="val 25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7" name="Arrow: Bent-Up 26">
              <a:extLst>
                <a:ext uri="{FF2B5EF4-FFF2-40B4-BE49-F238E27FC236}">
                  <a16:creationId xmlns:a16="http://schemas.microsoft.com/office/drawing/2014/main" id="{77EA19A9-1C31-4A05-AABA-17E9E9DBDA50}"/>
                </a:ext>
              </a:extLst>
            </p:cNvPr>
            <p:cNvSpPr/>
            <p:nvPr/>
          </p:nvSpPr>
          <p:spPr>
            <a:xfrm rot="16200000" flipH="1">
              <a:off x="5630779" y="4427527"/>
              <a:ext cx="207232" cy="524565"/>
            </a:xfrm>
            <a:prstGeom prst="bentUpArrow">
              <a:avLst>
                <a:gd name="adj1" fmla="val 7200"/>
                <a:gd name="adj2" fmla="val 12049"/>
                <a:gd name="adj3" fmla="val 25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410095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fade">
                                      <p:cBhvr>
                                        <p:cTn id="13" dur="500"/>
                                        <p:tgtEl>
                                          <p:spTgt spid="5">
                                            <p:txEl>
                                              <p:pRg st="5" end="5"/>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fade">
                                      <p:cBhvr>
                                        <p:cTn id="16" dur="500"/>
                                        <p:tgtEl>
                                          <p:spTgt spid="5">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Effect transition="in" filter="fade">
                                      <p:cBhvr>
                                        <p:cTn id="19"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FC8B91A-BC7E-4D55-8116-70BE0E0159EC}"/>
              </a:ext>
            </a:extLst>
          </p:cNvPr>
          <p:cNvSpPr/>
          <p:nvPr/>
        </p:nvSpPr>
        <p:spPr>
          <a:xfrm>
            <a:off x="4215852" y="4080013"/>
            <a:ext cx="6945791" cy="2156791"/>
          </a:xfrm>
          <a:prstGeom prst="rect">
            <a:avLst/>
          </a:prstGeom>
          <a:solidFill>
            <a:schemeClr val="tx2">
              <a:lumMod val="20000"/>
              <a:lumOff val="80000"/>
            </a:schemeClr>
          </a:solidFill>
          <a:ln>
            <a:solidFill>
              <a:srgbClr val="865FC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dirty="0">
                <a:solidFill>
                  <a:schemeClr val="tx1"/>
                </a:solidFill>
              </a:rPr>
              <a:t>Upgrade policy</a:t>
            </a:r>
          </a:p>
        </p:txBody>
      </p:sp>
      <p:sp>
        <p:nvSpPr>
          <p:cNvPr id="17" name="Rectangle 16">
            <a:extLst>
              <a:ext uri="{FF2B5EF4-FFF2-40B4-BE49-F238E27FC236}">
                <a16:creationId xmlns:a16="http://schemas.microsoft.com/office/drawing/2014/main" id="{A1595032-E3DC-4F8A-A854-869B70F12FEE}"/>
              </a:ext>
            </a:extLst>
          </p:cNvPr>
          <p:cNvSpPr/>
          <p:nvPr/>
        </p:nvSpPr>
        <p:spPr>
          <a:xfrm>
            <a:off x="4378187" y="4467638"/>
            <a:ext cx="6619461" cy="1679713"/>
          </a:xfrm>
          <a:prstGeom prst="rect">
            <a:avLst/>
          </a:prstGeom>
          <a:solidFill>
            <a:schemeClr val="accent1">
              <a:lumMod val="20000"/>
              <a:lumOff val="80000"/>
            </a:schemeClr>
          </a:solidFill>
          <a:ln>
            <a:solidFill>
              <a:srgbClr val="16CC3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GB" dirty="0">
              <a:solidFill>
                <a:schemeClr val="tx1"/>
              </a:solidFill>
            </a:endParaRPr>
          </a:p>
        </p:txBody>
      </p:sp>
      <p:sp>
        <p:nvSpPr>
          <p:cNvPr id="11" name="Rectangle 10">
            <a:extLst>
              <a:ext uri="{FF2B5EF4-FFF2-40B4-BE49-F238E27FC236}">
                <a16:creationId xmlns:a16="http://schemas.microsoft.com/office/drawing/2014/main" id="{8479F8FF-04D0-4C67-BB07-62C54830C76E}"/>
              </a:ext>
            </a:extLst>
          </p:cNvPr>
          <p:cNvSpPr/>
          <p:nvPr/>
        </p:nvSpPr>
        <p:spPr>
          <a:xfrm>
            <a:off x="246819" y="2707878"/>
            <a:ext cx="3624471" cy="3528926"/>
          </a:xfrm>
          <a:prstGeom prst="rect">
            <a:avLst/>
          </a:prstGeom>
          <a:solidFill>
            <a:schemeClr val="tx2">
              <a:lumMod val="20000"/>
              <a:lumOff val="80000"/>
            </a:schemeClr>
          </a:solidFill>
          <a:ln>
            <a:solidFill>
              <a:srgbClr val="865FC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GB" dirty="0">
                <a:solidFill>
                  <a:schemeClr val="tx1"/>
                </a:solidFill>
              </a:rPr>
              <a:t>Deployment</a:t>
            </a:r>
          </a:p>
        </p:txBody>
      </p:sp>
      <p:sp>
        <p:nvSpPr>
          <p:cNvPr id="10" name="Rectangle 9">
            <a:extLst>
              <a:ext uri="{FF2B5EF4-FFF2-40B4-BE49-F238E27FC236}">
                <a16:creationId xmlns:a16="http://schemas.microsoft.com/office/drawing/2014/main" id="{43497302-E800-4A65-BC68-E27B8E98BBAC}"/>
              </a:ext>
            </a:extLst>
          </p:cNvPr>
          <p:cNvSpPr/>
          <p:nvPr/>
        </p:nvSpPr>
        <p:spPr>
          <a:xfrm>
            <a:off x="385971" y="3847886"/>
            <a:ext cx="3322984" cy="2299466"/>
          </a:xfrm>
          <a:prstGeom prst="rect">
            <a:avLst/>
          </a:prstGeom>
          <a:solidFill>
            <a:schemeClr val="accent1">
              <a:lumMod val="20000"/>
              <a:lumOff val="80000"/>
            </a:schemeClr>
          </a:solidFill>
          <a:ln>
            <a:solidFill>
              <a:srgbClr val="16CC3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GB" dirty="0" err="1">
                <a:solidFill>
                  <a:schemeClr val="tx1"/>
                </a:solidFill>
              </a:rPr>
              <a:t>ReplicaSet</a:t>
            </a:r>
            <a:endParaRPr lang="en-GB" dirty="0">
              <a:solidFill>
                <a:schemeClr val="tx1"/>
              </a:solidFill>
            </a:endParaRPr>
          </a:p>
        </p:txBody>
      </p:sp>
      <p:sp>
        <p:nvSpPr>
          <p:cNvPr id="8" name="Rectangle 7">
            <a:extLst>
              <a:ext uri="{FF2B5EF4-FFF2-40B4-BE49-F238E27FC236}">
                <a16:creationId xmlns:a16="http://schemas.microsoft.com/office/drawing/2014/main" id="{2BACD1B7-ECD3-44FC-B63C-3E259BEC69F1}"/>
              </a:ext>
            </a:extLst>
          </p:cNvPr>
          <p:cNvSpPr/>
          <p:nvPr/>
        </p:nvSpPr>
        <p:spPr>
          <a:xfrm>
            <a:off x="735497" y="4805570"/>
            <a:ext cx="2787926" cy="1131620"/>
          </a:xfrm>
          <a:prstGeom prst="rect">
            <a:avLst/>
          </a:prstGeom>
          <a:solidFill>
            <a:schemeClr val="accent6">
              <a:lumMod val="20000"/>
              <a:lumOff val="80000"/>
            </a:scheme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GB" dirty="0">
                <a:solidFill>
                  <a:schemeClr val="tx1"/>
                </a:solidFill>
              </a:rPr>
              <a:t>Pod</a:t>
            </a:r>
          </a:p>
        </p:txBody>
      </p:sp>
      <p:sp>
        <p:nvSpPr>
          <p:cNvPr id="4" name="Title 3">
            <a:extLst>
              <a:ext uri="{FF2B5EF4-FFF2-40B4-BE49-F238E27FC236}">
                <a16:creationId xmlns:a16="http://schemas.microsoft.com/office/drawing/2014/main" id="{DE3CCD47-1AEE-42F7-AFEC-4209CF065BE8}"/>
              </a:ext>
            </a:extLst>
          </p:cNvPr>
          <p:cNvSpPr>
            <a:spLocks noGrp="1"/>
          </p:cNvSpPr>
          <p:nvPr>
            <p:ph type="title"/>
          </p:nvPr>
        </p:nvSpPr>
        <p:spPr>
          <a:xfrm>
            <a:off x="1977888" y="467360"/>
            <a:ext cx="8872992" cy="729392"/>
          </a:xfrm>
        </p:spPr>
        <p:txBody>
          <a:bodyPr>
            <a:normAutofit fontScale="90000"/>
          </a:bodyPr>
          <a:lstStyle/>
          <a:p>
            <a:r>
              <a:rPr lang="en-GB" dirty="0"/>
              <a:t>Kubernetes objects are created through its REST API</a:t>
            </a:r>
          </a:p>
        </p:txBody>
      </p:sp>
      <p:pic>
        <p:nvPicPr>
          <p:cNvPr id="6" name="Picture 4" descr="https://azurecomcdn.azureedge.net/cvt-24785e47728636324a1dff85ae88874c1e17999e0f66965132e5c5ad37455466/images/page/services/container-service/01-create.png">
            <a:extLst>
              <a:ext uri="{FF2B5EF4-FFF2-40B4-BE49-F238E27FC236}">
                <a16:creationId xmlns:a16="http://schemas.microsoft.com/office/drawing/2014/main" id="{AF75F598-27B2-4FA9-94CB-F77553EB0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06" y="490612"/>
            <a:ext cx="2081264" cy="100209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F0830A7-CD46-4315-90B4-37311ECD537A}"/>
              </a:ext>
            </a:extLst>
          </p:cNvPr>
          <p:cNvSpPr/>
          <p:nvPr/>
        </p:nvSpPr>
        <p:spPr>
          <a:xfrm>
            <a:off x="316396" y="2890202"/>
            <a:ext cx="3322983" cy="3046988"/>
          </a:xfrm>
          <a:prstGeom prst="rect">
            <a:avLst/>
          </a:prstGeom>
        </p:spPr>
        <p:txBody>
          <a:bodyPr wrap="square">
            <a:spAutoFit/>
          </a:bodyPr>
          <a:lstStyle/>
          <a:p>
            <a:r>
              <a:rPr lang="en-GB" sz="1200" dirty="0" err="1">
                <a:latin typeface="Consolas" panose="020B0609020204030204" pitchFamily="49" charset="0"/>
              </a:rPr>
              <a:t>apiVersion</a:t>
            </a:r>
            <a:r>
              <a:rPr lang="en-GB" sz="1200" dirty="0">
                <a:latin typeface="Consolas" panose="020B0609020204030204" pitchFamily="49" charset="0"/>
              </a:rPr>
              <a:t>: </a:t>
            </a:r>
            <a:r>
              <a:rPr lang="en-GB" sz="1200" b="1" dirty="0">
                <a:latin typeface="Consolas" panose="020B0609020204030204" pitchFamily="49" charset="0"/>
              </a:rPr>
              <a:t>apps/v1beta1</a:t>
            </a:r>
          </a:p>
          <a:p>
            <a:r>
              <a:rPr lang="en-GB" sz="1200" dirty="0">
                <a:latin typeface="Consolas" panose="020B0609020204030204" pitchFamily="49" charset="0"/>
              </a:rPr>
              <a:t>kind: </a:t>
            </a:r>
            <a:r>
              <a:rPr lang="en-GB" sz="1200" b="1" dirty="0">
                <a:latin typeface="Consolas" panose="020B0609020204030204" pitchFamily="49" charset="0"/>
              </a:rPr>
              <a:t>Deployment</a:t>
            </a:r>
          </a:p>
          <a:p>
            <a:r>
              <a:rPr lang="en-GB" sz="1200" dirty="0">
                <a:latin typeface="Consolas" panose="020B0609020204030204" pitchFamily="49" charset="0"/>
              </a:rPr>
              <a:t>metadata:</a:t>
            </a:r>
          </a:p>
          <a:p>
            <a:r>
              <a:rPr lang="en-GB" sz="1200" dirty="0">
                <a:latin typeface="Consolas" panose="020B0609020204030204" pitchFamily="49" charset="0"/>
              </a:rPr>
              <a:t>  name: </a:t>
            </a:r>
            <a:r>
              <a:rPr lang="en-GB" sz="1200" b="1" dirty="0">
                <a:latin typeface="Consolas" panose="020B0609020204030204" pitchFamily="49" charset="0"/>
              </a:rPr>
              <a:t>frontend-</a:t>
            </a:r>
            <a:r>
              <a:rPr lang="en-GB" sz="1200" b="1" dirty="0" err="1">
                <a:latin typeface="Consolas" panose="020B0609020204030204" pitchFamily="49" charset="0"/>
              </a:rPr>
              <a:t>dpy</a:t>
            </a:r>
            <a:endParaRPr lang="en-GB" sz="1200" b="1" dirty="0">
              <a:latin typeface="Consolas" panose="020B0609020204030204" pitchFamily="49" charset="0"/>
            </a:endParaRPr>
          </a:p>
          <a:p>
            <a:r>
              <a:rPr lang="en-GB" sz="1200" dirty="0">
                <a:latin typeface="Consolas" panose="020B0609020204030204" pitchFamily="49" charset="0"/>
              </a:rPr>
              <a:t>spec:</a:t>
            </a:r>
          </a:p>
          <a:p>
            <a:r>
              <a:rPr lang="en-GB" sz="1200" dirty="0">
                <a:latin typeface="Consolas" panose="020B0609020204030204" pitchFamily="49" charset="0"/>
              </a:rPr>
              <a:t>  replicas: </a:t>
            </a:r>
            <a:r>
              <a:rPr lang="en-GB" sz="1200" b="1" dirty="0">
                <a:latin typeface="Consolas" panose="020B0609020204030204" pitchFamily="49" charset="0"/>
              </a:rPr>
              <a:t>3</a:t>
            </a:r>
          </a:p>
          <a:p>
            <a:r>
              <a:rPr lang="en-GB" sz="1200" dirty="0">
                <a:latin typeface="Consolas" panose="020B0609020204030204" pitchFamily="49" charset="0"/>
              </a:rPr>
              <a:t>  template:</a:t>
            </a:r>
          </a:p>
          <a:p>
            <a:r>
              <a:rPr lang="en-GB" sz="1200" dirty="0">
                <a:latin typeface="Consolas" panose="020B0609020204030204" pitchFamily="49" charset="0"/>
              </a:rPr>
              <a:t>    metadata:</a:t>
            </a:r>
          </a:p>
          <a:p>
            <a:r>
              <a:rPr lang="en-GB" sz="1200" dirty="0">
                <a:latin typeface="Consolas" panose="020B0609020204030204" pitchFamily="49" charset="0"/>
              </a:rPr>
              <a:t>      labels:</a:t>
            </a:r>
          </a:p>
          <a:p>
            <a:r>
              <a:rPr lang="en-GB" sz="1200" dirty="0">
                <a:latin typeface="Consolas" panose="020B0609020204030204" pitchFamily="49" charset="0"/>
              </a:rPr>
              <a:t>        app: </a:t>
            </a:r>
            <a:r>
              <a:rPr lang="en-GB" sz="1200" b="1" dirty="0">
                <a:latin typeface="Consolas" panose="020B0609020204030204" pitchFamily="49" charset="0"/>
              </a:rPr>
              <a:t>frontend</a:t>
            </a:r>
          </a:p>
          <a:p>
            <a:r>
              <a:rPr lang="en-GB" sz="1200" dirty="0">
                <a:latin typeface="Consolas" panose="020B0609020204030204" pitchFamily="49" charset="0"/>
              </a:rPr>
              <a:t>    spec:</a:t>
            </a:r>
          </a:p>
          <a:p>
            <a:r>
              <a:rPr lang="en-GB" sz="1200" dirty="0">
                <a:latin typeface="Consolas" panose="020B0609020204030204" pitchFamily="49" charset="0"/>
              </a:rPr>
              <a:t>      containers:</a:t>
            </a:r>
          </a:p>
          <a:p>
            <a:r>
              <a:rPr lang="en-GB" sz="1200" dirty="0">
                <a:latin typeface="Consolas" panose="020B0609020204030204" pitchFamily="49" charset="0"/>
              </a:rPr>
              <a:t>      - name: </a:t>
            </a:r>
            <a:r>
              <a:rPr lang="en-GB" sz="1200" b="1" dirty="0">
                <a:latin typeface="Consolas" panose="020B0609020204030204" pitchFamily="49" charset="0"/>
              </a:rPr>
              <a:t>frontend</a:t>
            </a:r>
          </a:p>
          <a:p>
            <a:r>
              <a:rPr lang="en-GB" sz="1200" dirty="0">
                <a:latin typeface="Consolas" panose="020B0609020204030204" pitchFamily="49" charset="0"/>
              </a:rPr>
              <a:t>        image: </a:t>
            </a:r>
            <a:r>
              <a:rPr lang="en-GB" sz="1200" b="1" dirty="0" err="1">
                <a:latin typeface="Consolas" panose="020B0609020204030204" pitchFamily="49" charset="0"/>
              </a:rPr>
              <a:t>myreg</a:t>
            </a:r>
            <a:r>
              <a:rPr lang="en-GB" sz="1200" b="1" dirty="0">
                <a:latin typeface="Consolas" panose="020B0609020204030204" pitchFamily="49" charset="0"/>
              </a:rPr>
              <a:t>/</a:t>
            </a:r>
            <a:r>
              <a:rPr lang="en-GB" sz="1200" b="1" dirty="0" err="1">
                <a:latin typeface="Consolas" panose="020B0609020204030204" pitchFamily="49" charset="0"/>
              </a:rPr>
              <a:t>frontend:latest</a:t>
            </a:r>
            <a:endParaRPr lang="en-GB" sz="1200" b="1" dirty="0">
              <a:latin typeface="Consolas" panose="020B0609020204030204" pitchFamily="49" charset="0"/>
            </a:endParaRPr>
          </a:p>
          <a:p>
            <a:r>
              <a:rPr lang="en-GB" sz="1200" dirty="0">
                <a:latin typeface="Consolas" panose="020B0609020204030204" pitchFamily="49" charset="0"/>
              </a:rPr>
              <a:t>        ports:</a:t>
            </a:r>
          </a:p>
          <a:p>
            <a:r>
              <a:rPr lang="en-GB" sz="1200" dirty="0">
                <a:latin typeface="Consolas" panose="020B0609020204030204" pitchFamily="49" charset="0"/>
              </a:rPr>
              <a:t>        - </a:t>
            </a:r>
            <a:r>
              <a:rPr lang="en-GB" sz="1200" dirty="0" err="1">
                <a:latin typeface="Consolas" panose="020B0609020204030204" pitchFamily="49" charset="0"/>
              </a:rPr>
              <a:t>containerPort</a:t>
            </a:r>
            <a:r>
              <a:rPr lang="en-GB" sz="1200" dirty="0">
                <a:latin typeface="Consolas" panose="020B0609020204030204" pitchFamily="49" charset="0"/>
              </a:rPr>
              <a:t>: </a:t>
            </a:r>
            <a:r>
              <a:rPr lang="en-GB" sz="1200" b="1" dirty="0">
                <a:latin typeface="Consolas" panose="020B0609020204030204" pitchFamily="49" charset="0"/>
              </a:rPr>
              <a:t>80</a:t>
            </a:r>
          </a:p>
        </p:txBody>
      </p:sp>
      <p:grpSp>
        <p:nvGrpSpPr>
          <p:cNvPr id="16" name="Group 15">
            <a:extLst>
              <a:ext uri="{FF2B5EF4-FFF2-40B4-BE49-F238E27FC236}">
                <a16:creationId xmlns:a16="http://schemas.microsoft.com/office/drawing/2014/main" id="{83A1BB6B-FF27-43C6-BB58-AF2AFC9DB4D7}"/>
              </a:ext>
            </a:extLst>
          </p:cNvPr>
          <p:cNvGrpSpPr/>
          <p:nvPr/>
        </p:nvGrpSpPr>
        <p:grpSpPr>
          <a:xfrm>
            <a:off x="4825448" y="4615599"/>
            <a:ext cx="1679713" cy="1214744"/>
            <a:chOff x="4850296" y="4262761"/>
            <a:chExt cx="1679713" cy="1214744"/>
          </a:xfrm>
        </p:grpSpPr>
        <p:sp>
          <p:nvSpPr>
            <p:cNvPr id="12" name="Rectangle 11">
              <a:extLst>
                <a:ext uri="{FF2B5EF4-FFF2-40B4-BE49-F238E27FC236}">
                  <a16:creationId xmlns:a16="http://schemas.microsoft.com/office/drawing/2014/main" id="{7CC153D7-0221-453E-81A3-1764E7355E6D}"/>
                </a:ext>
              </a:extLst>
            </p:cNvPr>
            <p:cNvSpPr/>
            <p:nvPr/>
          </p:nvSpPr>
          <p:spPr>
            <a:xfrm>
              <a:off x="4850296" y="4328491"/>
              <a:ext cx="1679713" cy="1027260"/>
            </a:xfrm>
            <a:prstGeom prst="rect">
              <a:avLst/>
            </a:prstGeom>
            <a:solidFill>
              <a:schemeClr val="accent6">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2E3B793D-6A61-485C-B112-DB4F60F222D7}"/>
                </a:ext>
              </a:extLst>
            </p:cNvPr>
            <p:cNvGrpSpPr/>
            <p:nvPr/>
          </p:nvGrpSpPr>
          <p:grpSpPr>
            <a:xfrm>
              <a:off x="5256745" y="4262761"/>
              <a:ext cx="866814" cy="915212"/>
              <a:chOff x="7245626" y="2134805"/>
              <a:chExt cx="866814" cy="915212"/>
            </a:xfrm>
          </p:grpSpPr>
          <p:pic>
            <p:nvPicPr>
              <p:cNvPr id="2050" name="Picture 2" descr="Image result for container icon">
                <a:extLst>
                  <a:ext uri="{FF2B5EF4-FFF2-40B4-BE49-F238E27FC236}">
                    <a16:creationId xmlns:a16="http://schemas.microsoft.com/office/drawing/2014/main" id="{676B9240-D028-4CDD-B6C7-755A006F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626" y="2134805"/>
                <a:ext cx="866814" cy="86681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DFDD62F-9449-4AD1-B31F-CA5A2DBA8A0B}"/>
                  </a:ext>
                </a:extLst>
              </p:cNvPr>
              <p:cNvSpPr txBox="1"/>
              <p:nvPr/>
            </p:nvSpPr>
            <p:spPr>
              <a:xfrm>
                <a:off x="7307777" y="2773018"/>
                <a:ext cx="742511" cy="276999"/>
              </a:xfrm>
              <a:prstGeom prst="rect">
                <a:avLst/>
              </a:prstGeom>
              <a:noFill/>
            </p:spPr>
            <p:txBody>
              <a:bodyPr wrap="none" rtlCol="0">
                <a:spAutoFit/>
              </a:bodyPr>
              <a:lstStyle/>
              <a:p>
                <a:r>
                  <a:rPr lang="en-GB" sz="1200" dirty="0"/>
                  <a:t>frontend</a:t>
                </a:r>
              </a:p>
            </p:txBody>
          </p:sp>
        </p:grpSp>
        <p:sp>
          <p:nvSpPr>
            <p:cNvPr id="15" name="Rectangle 14">
              <a:extLst>
                <a:ext uri="{FF2B5EF4-FFF2-40B4-BE49-F238E27FC236}">
                  <a16:creationId xmlns:a16="http://schemas.microsoft.com/office/drawing/2014/main" id="{62564719-A3E7-4FA9-A62C-CAA5FF29769F}"/>
                </a:ext>
              </a:extLst>
            </p:cNvPr>
            <p:cNvSpPr/>
            <p:nvPr/>
          </p:nvSpPr>
          <p:spPr>
            <a:xfrm>
              <a:off x="5163377" y="5233996"/>
              <a:ext cx="1053548" cy="243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10.1.0.11:80</a:t>
              </a:r>
            </a:p>
          </p:txBody>
        </p:sp>
      </p:grpSp>
      <p:grpSp>
        <p:nvGrpSpPr>
          <p:cNvPr id="18" name="Group 17">
            <a:extLst>
              <a:ext uri="{FF2B5EF4-FFF2-40B4-BE49-F238E27FC236}">
                <a16:creationId xmlns:a16="http://schemas.microsoft.com/office/drawing/2014/main" id="{6A8DA2F5-FB1C-42D0-AEF2-AAE76072F5E6}"/>
              </a:ext>
            </a:extLst>
          </p:cNvPr>
          <p:cNvGrpSpPr/>
          <p:nvPr/>
        </p:nvGrpSpPr>
        <p:grpSpPr>
          <a:xfrm>
            <a:off x="6898131" y="4615599"/>
            <a:ext cx="1679713" cy="1214744"/>
            <a:chOff x="4850296" y="4262761"/>
            <a:chExt cx="1679713" cy="1214744"/>
          </a:xfrm>
        </p:grpSpPr>
        <p:sp>
          <p:nvSpPr>
            <p:cNvPr id="19" name="Rectangle 18">
              <a:extLst>
                <a:ext uri="{FF2B5EF4-FFF2-40B4-BE49-F238E27FC236}">
                  <a16:creationId xmlns:a16="http://schemas.microsoft.com/office/drawing/2014/main" id="{D227DA7C-F6B8-4D41-AD79-FC221379321B}"/>
                </a:ext>
              </a:extLst>
            </p:cNvPr>
            <p:cNvSpPr/>
            <p:nvPr/>
          </p:nvSpPr>
          <p:spPr>
            <a:xfrm>
              <a:off x="4850296" y="4328491"/>
              <a:ext cx="1679713" cy="1027260"/>
            </a:xfrm>
            <a:prstGeom prst="rect">
              <a:avLst/>
            </a:prstGeom>
            <a:solidFill>
              <a:schemeClr val="accent6">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0" name="Group 19">
              <a:extLst>
                <a:ext uri="{FF2B5EF4-FFF2-40B4-BE49-F238E27FC236}">
                  <a16:creationId xmlns:a16="http://schemas.microsoft.com/office/drawing/2014/main" id="{BCBB40AD-B2D6-4A30-91A6-5CBEB79207A4}"/>
                </a:ext>
              </a:extLst>
            </p:cNvPr>
            <p:cNvGrpSpPr/>
            <p:nvPr/>
          </p:nvGrpSpPr>
          <p:grpSpPr>
            <a:xfrm>
              <a:off x="5256745" y="4262761"/>
              <a:ext cx="866814" cy="915212"/>
              <a:chOff x="7245626" y="2134805"/>
              <a:chExt cx="866814" cy="915212"/>
            </a:xfrm>
          </p:grpSpPr>
          <p:pic>
            <p:nvPicPr>
              <p:cNvPr id="22" name="Picture 2" descr="Image result for container icon">
                <a:extLst>
                  <a:ext uri="{FF2B5EF4-FFF2-40B4-BE49-F238E27FC236}">
                    <a16:creationId xmlns:a16="http://schemas.microsoft.com/office/drawing/2014/main" id="{DF32F6B3-AA3A-4BE3-8686-953EF08CB9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626" y="2134805"/>
                <a:ext cx="866814" cy="86681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BCD026E-8F28-4896-8B83-5C5283A253A9}"/>
                  </a:ext>
                </a:extLst>
              </p:cNvPr>
              <p:cNvSpPr txBox="1"/>
              <p:nvPr/>
            </p:nvSpPr>
            <p:spPr>
              <a:xfrm>
                <a:off x="7307777" y="2773018"/>
                <a:ext cx="742511" cy="276999"/>
              </a:xfrm>
              <a:prstGeom prst="rect">
                <a:avLst/>
              </a:prstGeom>
              <a:noFill/>
            </p:spPr>
            <p:txBody>
              <a:bodyPr wrap="none" rtlCol="0">
                <a:spAutoFit/>
              </a:bodyPr>
              <a:lstStyle/>
              <a:p>
                <a:r>
                  <a:rPr lang="en-GB" sz="1200" dirty="0"/>
                  <a:t>frontend</a:t>
                </a:r>
              </a:p>
            </p:txBody>
          </p:sp>
        </p:grpSp>
        <p:sp>
          <p:nvSpPr>
            <p:cNvPr id="21" name="Rectangle 20">
              <a:extLst>
                <a:ext uri="{FF2B5EF4-FFF2-40B4-BE49-F238E27FC236}">
                  <a16:creationId xmlns:a16="http://schemas.microsoft.com/office/drawing/2014/main" id="{49A5E3B1-3FE4-4856-91CE-9E51D6D93FD8}"/>
                </a:ext>
              </a:extLst>
            </p:cNvPr>
            <p:cNvSpPr/>
            <p:nvPr/>
          </p:nvSpPr>
          <p:spPr>
            <a:xfrm>
              <a:off x="5163377" y="5233996"/>
              <a:ext cx="1053548" cy="243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10.1.0.19:80</a:t>
              </a:r>
            </a:p>
          </p:txBody>
        </p:sp>
      </p:grpSp>
      <p:grpSp>
        <p:nvGrpSpPr>
          <p:cNvPr id="24" name="Group 23">
            <a:extLst>
              <a:ext uri="{FF2B5EF4-FFF2-40B4-BE49-F238E27FC236}">
                <a16:creationId xmlns:a16="http://schemas.microsoft.com/office/drawing/2014/main" id="{2FAE7E43-9628-4B79-A14B-DE58846E3292}"/>
              </a:ext>
            </a:extLst>
          </p:cNvPr>
          <p:cNvGrpSpPr/>
          <p:nvPr/>
        </p:nvGrpSpPr>
        <p:grpSpPr>
          <a:xfrm>
            <a:off x="8970814" y="4615599"/>
            <a:ext cx="1679713" cy="1214744"/>
            <a:chOff x="4850296" y="4262761"/>
            <a:chExt cx="1679713" cy="1214744"/>
          </a:xfrm>
        </p:grpSpPr>
        <p:sp>
          <p:nvSpPr>
            <p:cNvPr id="25" name="Rectangle 24">
              <a:extLst>
                <a:ext uri="{FF2B5EF4-FFF2-40B4-BE49-F238E27FC236}">
                  <a16:creationId xmlns:a16="http://schemas.microsoft.com/office/drawing/2014/main" id="{536CE859-000A-47BA-8D5F-F356C0DB36EC}"/>
                </a:ext>
              </a:extLst>
            </p:cNvPr>
            <p:cNvSpPr/>
            <p:nvPr/>
          </p:nvSpPr>
          <p:spPr>
            <a:xfrm>
              <a:off x="4850296" y="4328491"/>
              <a:ext cx="1679713" cy="1027260"/>
            </a:xfrm>
            <a:prstGeom prst="rect">
              <a:avLst/>
            </a:prstGeom>
            <a:solidFill>
              <a:schemeClr val="accent6">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 name="Group 25">
              <a:extLst>
                <a:ext uri="{FF2B5EF4-FFF2-40B4-BE49-F238E27FC236}">
                  <a16:creationId xmlns:a16="http://schemas.microsoft.com/office/drawing/2014/main" id="{FAF4E0D8-656E-48E1-8847-BF953E99903A}"/>
                </a:ext>
              </a:extLst>
            </p:cNvPr>
            <p:cNvGrpSpPr/>
            <p:nvPr/>
          </p:nvGrpSpPr>
          <p:grpSpPr>
            <a:xfrm>
              <a:off x="5256745" y="4262761"/>
              <a:ext cx="866814" cy="915212"/>
              <a:chOff x="7245626" y="2134805"/>
              <a:chExt cx="866814" cy="915212"/>
            </a:xfrm>
          </p:grpSpPr>
          <p:pic>
            <p:nvPicPr>
              <p:cNvPr id="28" name="Picture 2" descr="Image result for container icon">
                <a:extLst>
                  <a:ext uri="{FF2B5EF4-FFF2-40B4-BE49-F238E27FC236}">
                    <a16:creationId xmlns:a16="http://schemas.microsoft.com/office/drawing/2014/main" id="{A87637B9-1947-42CA-941B-90F78BC1A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626" y="2134805"/>
                <a:ext cx="866814" cy="86681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F2F56C3-461A-4287-BBB0-61790E2430C0}"/>
                  </a:ext>
                </a:extLst>
              </p:cNvPr>
              <p:cNvSpPr txBox="1"/>
              <p:nvPr/>
            </p:nvSpPr>
            <p:spPr>
              <a:xfrm>
                <a:off x="7307777" y="2773018"/>
                <a:ext cx="742511" cy="276999"/>
              </a:xfrm>
              <a:prstGeom prst="rect">
                <a:avLst/>
              </a:prstGeom>
              <a:noFill/>
            </p:spPr>
            <p:txBody>
              <a:bodyPr wrap="none" rtlCol="0">
                <a:spAutoFit/>
              </a:bodyPr>
              <a:lstStyle/>
              <a:p>
                <a:r>
                  <a:rPr lang="en-GB" sz="1200" dirty="0"/>
                  <a:t>frontend</a:t>
                </a:r>
              </a:p>
            </p:txBody>
          </p:sp>
        </p:grpSp>
        <p:sp>
          <p:nvSpPr>
            <p:cNvPr id="27" name="Rectangle 26">
              <a:extLst>
                <a:ext uri="{FF2B5EF4-FFF2-40B4-BE49-F238E27FC236}">
                  <a16:creationId xmlns:a16="http://schemas.microsoft.com/office/drawing/2014/main" id="{4ECEF8C9-3995-4A65-8D4C-5B44315AEC20}"/>
                </a:ext>
              </a:extLst>
            </p:cNvPr>
            <p:cNvSpPr/>
            <p:nvPr/>
          </p:nvSpPr>
          <p:spPr>
            <a:xfrm>
              <a:off x="5163377" y="5233996"/>
              <a:ext cx="1053548" cy="243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10.1.0.47:80</a:t>
              </a:r>
            </a:p>
          </p:txBody>
        </p:sp>
      </p:grpSp>
      <p:sp>
        <p:nvSpPr>
          <p:cNvPr id="30" name="Arrow: Pentagon 29">
            <a:extLst>
              <a:ext uri="{FF2B5EF4-FFF2-40B4-BE49-F238E27FC236}">
                <a16:creationId xmlns:a16="http://schemas.microsoft.com/office/drawing/2014/main" id="{FE07ED16-D5E4-4FAE-9992-729BBC43B692}"/>
              </a:ext>
            </a:extLst>
          </p:cNvPr>
          <p:cNvSpPr/>
          <p:nvPr/>
        </p:nvSpPr>
        <p:spPr>
          <a:xfrm>
            <a:off x="4825448" y="5853426"/>
            <a:ext cx="993913" cy="168965"/>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050" dirty="0"/>
              <a:t>app: frontend</a:t>
            </a:r>
          </a:p>
        </p:txBody>
      </p:sp>
      <p:sp>
        <p:nvSpPr>
          <p:cNvPr id="33" name="Arrow: Pentagon 32">
            <a:extLst>
              <a:ext uri="{FF2B5EF4-FFF2-40B4-BE49-F238E27FC236}">
                <a16:creationId xmlns:a16="http://schemas.microsoft.com/office/drawing/2014/main" id="{C5DEB743-7EE0-436D-B857-6D14C1721E38}"/>
              </a:ext>
            </a:extLst>
          </p:cNvPr>
          <p:cNvSpPr/>
          <p:nvPr/>
        </p:nvSpPr>
        <p:spPr>
          <a:xfrm>
            <a:off x="6893531" y="5853426"/>
            <a:ext cx="993913" cy="168965"/>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050" dirty="0"/>
              <a:t>app: frontend</a:t>
            </a:r>
          </a:p>
        </p:txBody>
      </p:sp>
      <p:sp>
        <p:nvSpPr>
          <p:cNvPr id="34" name="Arrow: Pentagon 33">
            <a:extLst>
              <a:ext uri="{FF2B5EF4-FFF2-40B4-BE49-F238E27FC236}">
                <a16:creationId xmlns:a16="http://schemas.microsoft.com/office/drawing/2014/main" id="{5E98C75B-A16D-4F4F-A3A2-0B71BFDF7155}"/>
              </a:ext>
            </a:extLst>
          </p:cNvPr>
          <p:cNvSpPr/>
          <p:nvPr/>
        </p:nvSpPr>
        <p:spPr>
          <a:xfrm>
            <a:off x="8970814" y="5853426"/>
            <a:ext cx="993913" cy="168965"/>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050" dirty="0"/>
              <a:t>app: frontend</a:t>
            </a:r>
          </a:p>
        </p:txBody>
      </p:sp>
      <p:sp>
        <p:nvSpPr>
          <p:cNvPr id="36" name="Rectangle 35">
            <a:extLst>
              <a:ext uri="{FF2B5EF4-FFF2-40B4-BE49-F238E27FC236}">
                <a16:creationId xmlns:a16="http://schemas.microsoft.com/office/drawing/2014/main" id="{44ACBFEE-4BB6-475F-9D28-4B05BF79CDF2}"/>
              </a:ext>
            </a:extLst>
          </p:cNvPr>
          <p:cNvSpPr/>
          <p:nvPr/>
        </p:nvSpPr>
        <p:spPr>
          <a:xfrm>
            <a:off x="9671813" y="1368871"/>
            <a:ext cx="2203791" cy="2156791"/>
          </a:xfrm>
          <a:prstGeom prst="rect">
            <a:avLst/>
          </a:prstGeom>
          <a:solidFill>
            <a:schemeClr val="accent2">
              <a:lumMod val="20000"/>
              <a:lumOff val="80000"/>
            </a:schemeClr>
          </a:solidFill>
          <a:ln>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GB" dirty="0">
                <a:solidFill>
                  <a:schemeClr val="tx1"/>
                </a:solidFill>
              </a:rPr>
              <a:t>Service</a:t>
            </a:r>
          </a:p>
        </p:txBody>
      </p:sp>
      <p:sp>
        <p:nvSpPr>
          <p:cNvPr id="2048" name="Rectangle 2047">
            <a:extLst>
              <a:ext uri="{FF2B5EF4-FFF2-40B4-BE49-F238E27FC236}">
                <a16:creationId xmlns:a16="http://schemas.microsoft.com/office/drawing/2014/main" id="{37947466-3FA8-4F55-8EC0-CC9D159D8FA2}"/>
              </a:ext>
            </a:extLst>
          </p:cNvPr>
          <p:cNvSpPr/>
          <p:nvPr/>
        </p:nvSpPr>
        <p:spPr>
          <a:xfrm>
            <a:off x="9717157" y="1658144"/>
            <a:ext cx="1994452" cy="1754326"/>
          </a:xfrm>
          <a:prstGeom prst="rect">
            <a:avLst/>
          </a:prstGeom>
        </p:spPr>
        <p:txBody>
          <a:bodyPr wrap="square">
            <a:spAutoFit/>
          </a:bodyPr>
          <a:lstStyle/>
          <a:p>
            <a:r>
              <a:rPr lang="en-GB" sz="1200" dirty="0" err="1">
                <a:latin typeface="Consolas" panose="020B0609020204030204" pitchFamily="49" charset="0"/>
              </a:rPr>
              <a:t>apiVersion</a:t>
            </a:r>
            <a:r>
              <a:rPr lang="en-GB" sz="1200" dirty="0">
                <a:latin typeface="Consolas" panose="020B0609020204030204" pitchFamily="49" charset="0"/>
              </a:rPr>
              <a:t>: </a:t>
            </a:r>
            <a:r>
              <a:rPr lang="en-GB" sz="1200" b="1" dirty="0">
                <a:latin typeface="Consolas" panose="020B0609020204030204" pitchFamily="49" charset="0"/>
              </a:rPr>
              <a:t>v1</a:t>
            </a:r>
          </a:p>
          <a:p>
            <a:r>
              <a:rPr lang="en-GB" sz="1200" dirty="0">
                <a:latin typeface="Consolas" panose="020B0609020204030204" pitchFamily="49" charset="0"/>
              </a:rPr>
              <a:t>kind: </a:t>
            </a:r>
            <a:r>
              <a:rPr lang="en-GB" sz="1200" b="1" dirty="0">
                <a:latin typeface="Consolas" panose="020B0609020204030204" pitchFamily="49" charset="0"/>
              </a:rPr>
              <a:t>Service</a:t>
            </a:r>
          </a:p>
          <a:p>
            <a:r>
              <a:rPr lang="en-GB" sz="1200" dirty="0">
                <a:latin typeface="Consolas" panose="020B0609020204030204" pitchFamily="49" charset="0"/>
              </a:rPr>
              <a:t>metadata: </a:t>
            </a:r>
          </a:p>
          <a:p>
            <a:r>
              <a:rPr lang="en-GB" sz="1200" dirty="0">
                <a:latin typeface="Consolas" panose="020B0609020204030204" pitchFamily="49" charset="0"/>
              </a:rPr>
              <a:t>  name: </a:t>
            </a:r>
            <a:r>
              <a:rPr lang="en-GB" sz="1200" b="1" dirty="0">
                <a:latin typeface="Consolas" panose="020B0609020204030204" pitchFamily="49" charset="0"/>
              </a:rPr>
              <a:t>frontend-svc</a:t>
            </a:r>
          </a:p>
          <a:p>
            <a:r>
              <a:rPr lang="en-GB" sz="1200" dirty="0">
                <a:latin typeface="Consolas" panose="020B0609020204030204" pitchFamily="49" charset="0"/>
              </a:rPr>
              <a:t>spec:</a:t>
            </a:r>
          </a:p>
          <a:p>
            <a:r>
              <a:rPr lang="en-GB" sz="1200" dirty="0">
                <a:latin typeface="Consolas" panose="020B0609020204030204" pitchFamily="49" charset="0"/>
              </a:rPr>
              <a:t>  ports:</a:t>
            </a:r>
          </a:p>
          <a:p>
            <a:r>
              <a:rPr lang="en-GB" sz="1200" dirty="0">
                <a:latin typeface="Consolas" panose="020B0609020204030204" pitchFamily="49" charset="0"/>
              </a:rPr>
              <a:t>  - port: </a:t>
            </a:r>
            <a:r>
              <a:rPr lang="en-GB" sz="1200" b="1" dirty="0">
                <a:latin typeface="Consolas" panose="020B0609020204030204" pitchFamily="49" charset="0"/>
              </a:rPr>
              <a:t>80</a:t>
            </a:r>
          </a:p>
          <a:p>
            <a:r>
              <a:rPr lang="en-GB" sz="1200" dirty="0">
                <a:latin typeface="Consolas" panose="020B0609020204030204" pitchFamily="49" charset="0"/>
              </a:rPr>
              <a:t>  selector:</a:t>
            </a:r>
          </a:p>
          <a:p>
            <a:r>
              <a:rPr lang="en-GB" sz="1200" dirty="0">
                <a:latin typeface="Consolas" panose="020B0609020204030204" pitchFamily="49" charset="0"/>
              </a:rPr>
              <a:t>    app: </a:t>
            </a:r>
            <a:r>
              <a:rPr lang="en-GB" sz="1200" b="1" dirty="0">
                <a:latin typeface="Consolas" panose="020B0609020204030204" pitchFamily="49" charset="0"/>
              </a:rPr>
              <a:t>frontend</a:t>
            </a:r>
            <a:endParaRPr lang="en-GB" sz="1200" b="1" dirty="0">
              <a:effectLst/>
              <a:latin typeface="Consolas" panose="020B0609020204030204" pitchFamily="49" charset="0"/>
            </a:endParaRPr>
          </a:p>
        </p:txBody>
      </p:sp>
      <p:grpSp>
        <p:nvGrpSpPr>
          <p:cNvPr id="2051" name="Group 2050">
            <a:extLst>
              <a:ext uri="{FF2B5EF4-FFF2-40B4-BE49-F238E27FC236}">
                <a16:creationId xmlns:a16="http://schemas.microsoft.com/office/drawing/2014/main" id="{904D2CB8-4408-48CD-AD4E-98586F13545C}"/>
              </a:ext>
            </a:extLst>
          </p:cNvPr>
          <p:cNvGrpSpPr/>
          <p:nvPr/>
        </p:nvGrpSpPr>
        <p:grpSpPr>
          <a:xfrm>
            <a:off x="6709396" y="2535307"/>
            <a:ext cx="2057180" cy="790103"/>
            <a:chOff x="6659327" y="2021840"/>
            <a:chExt cx="2057180" cy="790103"/>
          </a:xfrm>
        </p:grpSpPr>
        <p:sp>
          <p:nvSpPr>
            <p:cNvPr id="38" name="Rectangle 37">
              <a:extLst>
                <a:ext uri="{FF2B5EF4-FFF2-40B4-BE49-F238E27FC236}">
                  <a16:creationId xmlns:a16="http://schemas.microsoft.com/office/drawing/2014/main" id="{63408F79-78F3-4DC4-8FAD-6E2874F65C8B}"/>
                </a:ext>
              </a:extLst>
            </p:cNvPr>
            <p:cNvSpPr/>
            <p:nvPr/>
          </p:nvSpPr>
          <p:spPr>
            <a:xfrm>
              <a:off x="6659327" y="2021840"/>
              <a:ext cx="2057180" cy="790103"/>
            </a:xfrm>
            <a:prstGeom prst="rect">
              <a:avLst/>
            </a:prstGeom>
            <a:solidFill>
              <a:schemeClr val="accent2">
                <a:lumMod val="20000"/>
                <a:lumOff val="8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9" name="Rectangle 38">
              <a:extLst>
                <a:ext uri="{FF2B5EF4-FFF2-40B4-BE49-F238E27FC236}">
                  <a16:creationId xmlns:a16="http://schemas.microsoft.com/office/drawing/2014/main" id="{F90474A1-3DB0-4A5B-B664-2BE58B53E8A9}"/>
                </a:ext>
              </a:extLst>
            </p:cNvPr>
            <p:cNvSpPr/>
            <p:nvPr/>
          </p:nvSpPr>
          <p:spPr>
            <a:xfrm>
              <a:off x="6954215" y="2173382"/>
              <a:ext cx="1467404" cy="2435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HOST: frontend-svc</a:t>
              </a:r>
            </a:p>
          </p:txBody>
        </p:sp>
        <p:sp>
          <p:nvSpPr>
            <p:cNvPr id="42" name="Arrow: Pentagon 41">
              <a:extLst>
                <a:ext uri="{FF2B5EF4-FFF2-40B4-BE49-F238E27FC236}">
                  <a16:creationId xmlns:a16="http://schemas.microsoft.com/office/drawing/2014/main" id="{D6919B8E-8626-4B42-87DC-4FAD9DEF1FF6}"/>
                </a:ext>
              </a:extLst>
            </p:cNvPr>
            <p:cNvSpPr/>
            <p:nvPr/>
          </p:nvSpPr>
          <p:spPr>
            <a:xfrm>
              <a:off x="6807623" y="2546099"/>
              <a:ext cx="993913" cy="168965"/>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050" dirty="0"/>
                <a:t>app: frontend</a:t>
              </a:r>
            </a:p>
          </p:txBody>
        </p:sp>
      </p:grpSp>
      <p:cxnSp>
        <p:nvCxnSpPr>
          <p:cNvPr id="2053" name="Straight Arrow Connector 2052">
            <a:extLst>
              <a:ext uri="{FF2B5EF4-FFF2-40B4-BE49-F238E27FC236}">
                <a16:creationId xmlns:a16="http://schemas.microsoft.com/office/drawing/2014/main" id="{889293BC-9BB1-4B1A-A21C-9CF4A5A134E1}"/>
              </a:ext>
            </a:extLst>
          </p:cNvPr>
          <p:cNvCxnSpPr>
            <a:stCxn id="38" idx="2"/>
            <a:endCxn id="2050" idx="0"/>
          </p:cNvCxnSpPr>
          <p:nvPr/>
        </p:nvCxnSpPr>
        <p:spPr>
          <a:xfrm flipH="1">
            <a:off x="5665304" y="3325410"/>
            <a:ext cx="2072682" cy="12901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55" name="Straight Arrow Connector 2054">
            <a:extLst>
              <a:ext uri="{FF2B5EF4-FFF2-40B4-BE49-F238E27FC236}">
                <a16:creationId xmlns:a16="http://schemas.microsoft.com/office/drawing/2014/main" id="{B7565D86-4295-4D69-8724-05B5A0B0741E}"/>
              </a:ext>
            </a:extLst>
          </p:cNvPr>
          <p:cNvCxnSpPr>
            <a:stCxn id="38" idx="2"/>
            <a:endCxn id="22" idx="0"/>
          </p:cNvCxnSpPr>
          <p:nvPr/>
        </p:nvCxnSpPr>
        <p:spPr>
          <a:xfrm>
            <a:off x="7737986" y="3325410"/>
            <a:ext cx="1" cy="12901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57" name="Straight Arrow Connector 2056">
            <a:extLst>
              <a:ext uri="{FF2B5EF4-FFF2-40B4-BE49-F238E27FC236}">
                <a16:creationId xmlns:a16="http://schemas.microsoft.com/office/drawing/2014/main" id="{A7FCE437-0D9C-40F7-80B9-A4C9A94E36F5}"/>
              </a:ext>
            </a:extLst>
          </p:cNvPr>
          <p:cNvCxnSpPr>
            <a:stCxn id="38" idx="2"/>
            <a:endCxn id="28" idx="0"/>
          </p:cNvCxnSpPr>
          <p:nvPr/>
        </p:nvCxnSpPr>
        <p:spPr>
          <a:xfrm>
            <a:off x="7737986" y="3325410"/>
            <a:ext cx="2072684" cy="12901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053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48"/>
                                        </p:tgtEl>
                                        <p:attrNameLst>
                                          <p:attrName>style.visibility</p:attrName>
                                        </p:attrNameLst>
                                      </p:cBhvr>
                                      <p:to>
                                        <p:strVal val="visible"/>
                                      </p:to>
                                    </p:set>
                                    <p:animEffect transition="in" filter="fade">
                                      <p:cBhvr>
                                        <p:cTn id="52" dur="500"/>
                                        <p:tgtEl>
                                          <p:spTgt spid="204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par>
                                <p:cTn id="58" presetID="10" presetClass="entr" presetSubtype="0" fill="hold" nodeType="withEffect">
                                  <p:stCondLst>
                                    <p:cond delay="0"/>
                                  </p:stCondLst>
                                  <p:childTnLst>
                                    <p:set>
                                      <p:cBhvr>
                                        <p:cTn id="59" dur="1" fill="hold">
                                          <p:stCondLst>
                                            <p:cond delay="0"/>
                                          </p:stCondLst>
                                        </p:cTn>
                                        <p:tgtEl>
                                          <p:spTgt spid="2051"/>
                                        </p:tgtEl>
                                        <p:attrNameLst>
                                          <p:attrName>style.visibility</p:attrName>
                                        </p:attrNameLst>
                                      </p:cBhvr>
                                      <p:to>
                                        <p:strVal val="visible"/>
                                      </p:to>
                                    </p:set>
                                    <p:animEffect transition="in" filter="fade">
                                      <p:cBhvr>
                                        <p:cTn id="60" dur="500"/>
                                        <p:tgtEl>
                                          <p:spTgt spid="2051"/>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2053"/>
                                        </p:tgtEl>
                                        <p:attrNameLst>
                                          <p:attrName>style.visibility</p:attrName>
                                        </p:attrNameLst>
                                      </p:cBhvr>
                                      <p:to>
                                        <p:strVal val="visible"/>
                                      </p:to>
                                    </p:set>
                                    <p:animEffect transition="in" filter="fade">
                                      <p:cBhvr>
                                        <p:cTn id="64" dur="500"/>
                                        <p:tgtEl>
                                          <p:spTgt spid="2053"/>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2055"/>
                                        </p:tgtEl>
                                        <p:attrNameLst>
                                          <p:attrName>style.visibility</p:attrName>
                                        </p:attrNameLst>
                                      </p:cBhvr>
                                      <p:to>
                                        <p:strVal val="visible"/>
                                      </p:to>
                                    </p:set>
                                    <p:animEffect transition="in" filter="fade">
                                      <p:cBhvr>
                                        <p:cTn id="68" dur="500"/>
                                        <p:tgtEl>
                                          <p:spTgt spid="2055"/>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2057"/>
                                        </p:tgtEl>
                                        <p:attrNameLst>
                                          <p:attrName>style.visibility</p:attrName>
                                        </p:attrNameLst>
                                      </p:cBhvr>
                                      <p:to>
                                        <p:strVal val="visible"/>
                                      </p:to>
                                    </p:set>
                                    <p:animEffect transition="in" filter="fade">
                                      <p:cBhvr>
                                        <p:cTn id="72" dur="5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7" grpId="0" animBg="1"/>
      <p:bldP spid="11" grpId="0" animBg="1"/>
      <p:bldP spid="10" grpId="0" animBg="1"/>
      <p:bldP spid="8" grpId="0" animBg="1"/>
      <p:bldP spid="30" grpId="0" animBg="1"/>
      <p:bldP spid="33" grpId="0" animBg="1"/>
      <p:bldP spid="34" grpId="0" animBg="1"/>
      <p:bldP spid="36" grpId="0" animBg="1"/>
      <p:bldP spid="204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755456" y="423491"/>
            <a:ext cx="10506917" cy="787000"/>
          </a:xfrm>
          <a:prstGeom prst="rect">
            <a:avLst/>
          </a:prstGeom>
          <a:noFill/>
        </p:spPr>
        <p:txBody>
          <a:bodyPr vert="horz" wrap="square" lIns="146304" tIns="91440" rIns="146304" bIns="91440" rtlCol="0" anchor="t" anchorCtr="0">
            <a:normAutofit fontScale="62500" lnSpcReduction="20000"/>
          </a:bodyPr>
          <a:lstStyle>
            <a:lvl1pPr algn="l" defTabSz="914367" rtl="0" eaLnBrk="1" latinLnBrk="0" hangingPunct="1">
              <a:lnSpc>
                <a:spcPct val="90000"/>
              </a:lnSpc>
              <a:spcBef>
                <a:spcPct val="0"/>
              </a:spcBef>
              <a:buNone/>
              <a:defRPr lang="en-US" sz="5294" b="0" kern="1200" cap="none" spc="-98" baseline="0">
                <a:ln w="3175">
                  <a:noFill/>
                </a:ln>
                <a:gradFill>
                  <a:gsLst>
                    <a:gs pos="100000">
                      <a:schemeClr val="tx2"/>
                    </a:gs>
                    <a:gs pos="0">
                      <a:schemeClr val="tx2"/>
                    </a:gs>
                  </a:gsLst>
                  <a:lin ang="5400000" scaled="0"/>
                </a:gradFill>
                <a:effectLst/>
                <a:latin typeface="+mj-lt"/>
                <a:ea typeface="+mn-ea"/>
                <a:cs typeface="Segoe UI" pitchFamily="34" charset="0"/>
              </a:defRPr>
            </a:lvl1pPr>
          </a:lstStyle>
          <a:p>
            <a:r>
              <a:rPr lang="en-US" altLang="zh-CN" sz="8000" b="1" dirty="0">
                <a:solidFill>
                  <a:srgbClr val="541764"/>
                </a:solidFill>
                <a:latin typeface="Segoe UI Light" panose="020B0502040204020203" pitchFamily="34" charset="0"/>
                <a:cs typeface="Segoe UI Light" panose="020B0502040204020203" pitchFamily="34" charset="0"/>
              </a:rPr>
              <a:t>Microservice architecture  on AKS</a:t>
            </a:r>
            <a:endParaRPr lang="en-US" sz="8000" b="1" dirty="0">
              <a:solidFill>
                <a:srgbClr val="541764"/>
              </a:solidFill>
              <a:latin typeface="Segoe UI Light" panose="020B0502040204020203" pitchFamily="34" charset="0"/>
              <a:cs typeface="Segoe UI Light" panose="020B0502040204020203" pitchFamily="34" charset="0"/>
            </a:endParaRPr>
          </a:p>
        </p:txBody>
      </p:sp>
      <p:sp>
        <p:nvSpPr>
          <p:cNvPr id="4" name="Subtitle 2"/>
          <p:cNvSpPr>
            <a:spLocks noGrp="1"/>
          </p:cNvSpPr>
          <p:nvPr/>
        </p:nvSpPr>
        <p:spPr>
          <a:xfrm>
            <a:off x="535552" y="2419350"/>
            <a:ext cx="6765360" cy="2225349"/>
          </a:xfrm>
          <a:prstGeom prst="rect">
            <a:avLst/>
          </a:prstGeom>
          <a:noFill/>
        </p:spPr>
        <p:txBody>
          <a:bodyPr vert="horz" wrap="square" lIns="146304" tIns="109728" rIns="146304"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3200" dirty="0">
              <a:solidFill>
                <a:srgbClr val="541764"/>
              </a:solidFill>
              <a:latin typeface="Segoe UI Light" panose="020B0502040204020203" pitchFamily="34" charset="0"/>
              <a:cs typeface="Segoe UI Light" panose="020B0502040204020203" pitchFamily="34" charset="0"/>
            </a:endParaRPr>
          </a:p>
        </p:txBody>
      </p:sp>
      <p:pic>
        <p:nvPicPr>
          <p:cNvPr id="5" name="图片 4">
            <a:extLst>
              <a:ext uri="{FF2B5EF4-FFF2-40B4-BE49-F238E27FC236}">
                <a16:creationId xmlns:a16="http://schemas.microsoft.com/office/drawing/2014/main" id="{08ECDFAD-6FDF-4C0B-B46D-4C2EA80FDC18}"/>
              </a:ext>
            </a:extLst>
          </p:cNvPr>
          <p:cNvPicPr>
            <a:picLocks noChangeAspect="1"/>
          </p:cNvPicPr>
          <p:nvPr/>
        </p:nvPicPr>
        <p:blipFill>
          <a:blip r:embed="rId3"/>
          <a:stretch>
            <a:fillRect/>
          </a:stretch>
        </p:blipFill>
        <p:spPr>
          <a:xfrm>
            <a:off x="755456" y="1210491"/>
            <a:ext cx="11009823" cy="5401310"/>
          </a:xfrm>
          <a:prstGeom prst="rect">
            <a:avLst/>
          </a:prstGeom>
        </p:spPr>
      </p:pic>
    </p:spTree>
    <p:extLst>
      <p:ext uri="{BB962C8B-B14F-4D97-AF65-F5344CB8AC3E}">
        <p14:creationId xmlns:p14="http://schemas.microsoft.com/office/powerpoint/2010/main" val="3157464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F7A1-6F3A-4582-B2DB-728D73B7D0DB}"/>
              </a:ext>
            </a:extLst>
          </p:cNvPr>
          <p:cNvSpPr>
            <a:spLocks noGrp="1"/>
          </p:cNvSpPr>
          <p:nvPr>
            <p:ph type="title"/>
          </p:nvPr>
        </p:nvSpPr>
        <p:spPr/>
        <p:txBody>
          <a:bodyPr/>
          <a:lstStyle/>
          <a:p>
            <a:r>
              <a:rPr lang="en-GB" dirty="0"/>
              <a:t>Recap</a:t>
            </a:r>
          </a:p>
        </p:txBody>
      </p:sp>
      <p:sp>
        <p:nvSpPr>
          <p:cNvPr id="5" name="Content Placeholder 4">
            <a:extLst>
              <a:ext uri="{FF2B5EF4-FFF2-40B4-BE49-F238E27FC236}">
                <a16:creationId xmlns:a16="http://schemas.microsoft.com/office/drawing/2014/main" id="{8CC95E24-4988-49D1-979F-C2313FD81F63}"/>
              </a:ext>
            </a:extLst>
          </p:cNvPr>
          <p:cNvSpPr>
            <a:spLocks noGrp="1"/>
          </p:cNvSpPr>
          <p:nvPr>
            <p:ph idx="1"/>
          </p:nvPr>
        </p:nvSpPr>
        <p:spPr/>
        <p:txBody>
          <a:bodyPr/>
          <a:lstStyle/>
          <a:p>
            <a:r>
              <a:rPr lang="en-GB" dirty="0"/>
              <a:t>Run </a:t>
            </a:r>
            <a:r>
              <a:rPr lang="en-GB" b="1" dirty="0"/>
              <a:t>Mongo</a:t>
            </a:r>
            <a:r>
              <a:rPr lang="en-GB" dirty="0"/>
              <a:t> &amp; </a:t>
            </a:r>
            <a:r>
              <a:rPr lang="en-GB" b="1" dirty="0" err="1"/>
              <a:t>Redis</a:t>
            </a:r>
            <a:r>
              <a:rPr lang="en-GB" b="1" dirty="0"/>
              <a:t> </a:t>
            </a:r>
            <a:r>
              <a:rPr lang="en-GB" dirty="0"/>
              <a:t>as Docker containers</a:t>
            </a:r>
          </a:p>
          <a:p>
            <a:r>
              <a:rPr lang="en-GB" dirty="0" err="1"/>
              <a:t>Dockerised</a:t>
            </a:r>
            <a:r>
              <a:rPr lang="en-GB" dirty="0"/>
              <a:t> </a:t>
            </a:r>
            <a:r>
              <a:rPr lang="en-GB" b="1" dirty="0"/>
              <a:t>frontend</a:t>
            </a:r>
            <a:r>
              <a:rPr lang="en-GB" dirty="0"/>
              <a:t> and </a:t>
            </a:r>
            <a:r>
              <a:rPr lang="en-GB" b="1" dirty="0"/>
              <a:t>backend</a:t>
            </a:r>
            <a:endParaRPr lang="en-GB" dirty="0"/>
          </a:p>
          <a:p>
            <a:r>
              <a:rPr lang="en-GB" dirty="0"/>
              <a:t>Added </a:t>
            </a:r>
            <a:r>
              <a:rPr lang="en-GB" b="1" dirty="0" err="1"/>
              <a:t>nginx</a:t>
            </a:r>
            <a:endParaRPr lang="en-GB" b="1" dirty="0"/>
          </a:p>
          <a:p>
            <a:r>
              <a:rPr lang="en-GB" dirty="0"/>
              <a:t>Described the whole system on </a:t>
            </a:r>
            <a:r>
              <a:rPr lang="en-GB" b="1" dirty="0"/>
              <a:t>docker-compose</a:t>
            </a:r>
          </a:p>
          <a:p>
            <a:r>
              <a:rPr lang="en-GB" dirty="0"/>
              <a:t>Run all of it on our laptop</a:t>
            </a:r>
          </a:p>
          <a:p>
            <a:r>
              <a:rPr lang="en-GB" dirty="0"/>
              <a:t>Saved the images on </a:t>
            </a:r>
            <a:r>
              <a:rPr lang="en-GB" b="1" dirty="0"/>
              <a:t>Azure Container Registry</a:t>
            </a:r>
          </a:p>
          <a:p>
            <a:r>
              <a:rPr lang="en-GB" dirty="0"/>
              <a:t>Configured a CI/CD pipeline for them</a:t>
            </a:r>
          </a:p>
          <a:p>
            <a:r>
              <a:rPr lang="en-GB" dirty="0"/>
              <a:t>Deployed on a Kubernetes cluster in </a:t>
            </a:r>
            <a:r>
              <a:rPr lang="en-GB" b="1" dirty="0"/>
              <a:t>Azure </a:t>
            </a:r>
            <a:r>
              <a:rPr lang="en-US" altLang="zh-CN" b="1" dirty="0"/>
              <a:t>Kubernetes Service</a:t>
            </a:r>
            <a:r>
              <a:rPr lang="en-GB" b="1" dirty="0"/>
              <a:t> (AKS)</a:t>
            </a:r>
          </a:p>
          <a:p>
            <a:r>
              <a:rPr lang="en-GB" dirty="0"/>
              <a:t>Set up a dashboard and an alert in </a:t>
            </a:r>
            <a:r>
              <a:rPr lang="en-GB" b="1" dirty="0"/>
              <a:t>Log Analytics</a:t>
            </a:r>
          </a:p>
        </p:txBody>
      </p:sp>
    </p:spTree>
    <p:extLst>
      <p:ext uri="{BB962C8B-B14F-4D97-AF65-F5344CB8AC3E}">
        <p14:creationId xmlns:p14="http://schemas.microsoft.com/office/powerpoint/2010/main" val="2965833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F7A1-6F3A-4582-B2DB-728D73B7D0DB}"/>
              </a:ext>
            </a:extLst>
          </p:cNvPr>
          <p:cNvSpPr>
            <a:spLocks noGrp="1"/>
          </p:cNvSpPr>
          <p:nvPr>
            <p:ph type="title"/>
          </p:nvPr>
        </p:nvSpPr>
        <p:spPr/>
        <p:txBody>
          <a:bodyPr/>
          <a:lstStyle/>
          <a:p>
            <a:r>
              <a:rPr lang="en-GB" dirty="0"/>
              <a:t>Recap - Commands</a:t>
            </a:r>
          </a:p>
        </p:txBody>
      </p:sp>
      <p:graphicFrame>
        <p:nvGraphicFramePr>
          <p:cNvPr id="4" name="Content Placeholder 3">
            <a:extLst>
              <a:ext uri="{FF2B5EF4-FFF2-40B4-BE49-F238E27FC236}">
                <a16:creationId xmlns:a16="http://schemas.microsoft.com/office/drawing/2014/main" id="{A5212A45-98F0-4F87-AC5A-636780F2755E}"/>
              </a:ext>
            </a:extLst>
          </p:cNvPr>
          <p:cNvGraphicFramePr>
            <a:graphicFrameLocks noGrp="1"/>
          </p:cNvGraphicFramePr>
          <p:nvPr>
            <p:ph idx="1"/>
            <p:extLst>
              <p:ext uri="{D42A27DB-BD31-4B8C-83A1-F6EECF244321}">
                <p14:modId xmlns:p14="http://schemas.microsoft.com/office/powerpoint/2010/main" val="520282408"/>
              </p:ext>
            </p:extLst>
          </p:nvPr>
        </p:nvGraphicFramePr>
        <p:xfrm>
          <a:off x="424721" y="1488332"/>
          <a:ext cx="11397875" cy="4787376"/>
        </p:xfrm>
        <a:graphic>
          <a:graphicData uri="http://schemas.openxmlformats.org/drawingml/2006/table">
            <a:tbl>
              <a:tblPr>
                <a:tableStyleId>{5C22544A-7EE6-4342-B048-85BDC9FD1C3A}</a:tableStyleId>
              </a:tblPr>
              <a:tblGrid>
                <a:gridCol w="5787236">
                  <a:extLst>
                    <a:ext uri="{9D8B030D-6E8A-4147-A177-3AD203B41FA5}">
                      <a16:colId xmlns:a16="http://schemas.microsoft.com/office/drawing/2014/main" val="841267280"/>
                    </a:ext>
                  </a:extLst>
                </a:gridCol>
                <a:gridCol w="5610639">
                  <a:extLst>
                    <a:ext uri="{9D8B030D-6E8A-4147-A177-3AD203B41FA5}">
                      <a16:colId xmlns:a16="http://schemas.microsoft.com/office/drawing/2014/main" val="2016708524"/>
                    </a:ext>
                  </a:extLst>
                </a:gridCol>
              </a:tblGrid>
              <a:tr h="3989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dirty="0">
                          <a:latin typeface="Consolas" panose="020B0609020204030204" pitchFamily="49" charset="0"/>
                        </a:rPr>
                        <a:t>docker run –p 8080:80 wordpress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latin typeface="Segoe UI Light" panose="020B0502040204020203" pitchFamily="34" charset="0"/>
                          <a:cs typeface="Segoe UI Light" panose="020B0502040204020203" pitchFamily="34" charset="0"/>
                        </a:rPr>
                        <a:t>Starts a container from an image, exponing it on 8080</a:t>
                      </a:r>
                    </a:p>
                  </a:txBody>
                  <a:tcPr/>
                </a:tc>
                <a:extLst>
                  <a:ext uri="{0D108BD9-81ED-4DB2-BD59-A6C34878D82A}">
                    <a16:rowId xmlns:a16="http://schemas.microsoft.com/office/drawing/2014/main" val="1159085767"/>
                  </a:ext>
                </a:extLst>
              </a:tr>
              <a:tr h="3989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dirty="0">
                          <a:latin typeface="Consolas" panose="020B0609020204030204" pitchFamily="49" charset="0"/>
                        </a:rPr>
                        <a:t>docker ps</a:t>
                      </a:r>
                    </a:p>
                  </a:txBody>
                  <a:tcPr/>
                </a:tc>
                <a:tc>
                  <a:txBody>
                    <a:bodyPr/>
                    <a:lstStyle/>
                    <a:p>
                      <a:pPr marL="0" indent="0">
                        <a:buNone/>
                      </a:pPr>
                      <a:r>
                        <a:rPr lang="it-IT" dirty="0">
                          <a:latin typeface="Segoe UI Light" panose="020B0502040204020203" pitchFamily="34" charset="0"/>
                          <a:cs typeface="Segoe UI Light" panose="020B0502040204020203" pitchFamily="34" charset="0"/>
                        </a:rPr>
                        <a:t>Lists of all running containers (-a includes stopped ones)</a:t>
                      </a:r>
                    </a:p>
                  </a:txBody>
                  <a:tcPr/>
                </a:tc>
                <a:extLst>
                  <a:ext uri="{0D108BD9-81ED-4DB2-BD59-A6C34878D82A}">
                    <a16:rowId xmlns:a16="http://schemas.microsoft.com/office/drawing/2014/main" val="705322286"/>
                  </a:ext>
                </a:extLst>
              </a:tr>
              <a:tr h="398948">
                <a:tc>
                  <a:txBody>
                    <a:bodyPr/>
                    <a:lstStyle/>
                    <a:p>
                      <a:pPr marL="0" indent="0">
                        <a:buNone/>
                      </a:pPr>
                      <a:r>
                        <a:rPr lang="it-IT" sz="1600" dirty="0">
                          <a:latin typeface="Consolas" panose="020B0609020204030204" pitchFamily="49" charset="0"/>
                        </a:rPr>
                        <a:t>docker start containerName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latin typeface="Segoe UI Light" panose="020B0502040204020203" pitchFamily="34" charset="0"/>
                          <a:cs typeface="Segoe UI Light" panose="020B0502040204020203" pitchFamily="34" charset="0"/>
                        </a:rPr>
                        <a:t>Starts (and stops) a container</a:t>
                      </a:r>
                    </a:p>
                  </a:txBody>
                  <a:tcPr/>
                </a:tc>
                <a:extLst>
                  <a:ext uri="{0D108BD9-81ED-4DB2-BD59-A6C34878D82A}">
                    <a16:rowId xmlns:a16="http://schemas.microsoft.com/office/drawing/2014/main" val="952419782"/>
                  </a:ext>
                </a:extLst>
              </a:tr>
              <a:tr h="398948">
                <a:tc>
                  <a:txBody>
                    <a:bodyPr/>
                    <a:lstStyle/>
                    <a:p>
                      <a:pPr marL="0" indent="0">
                        <a:buNone/>
                      </a:pPr>
                      <a:r>
                        <a:rPr lang="it-IT" sz="1600" dirty="0">
                          <a:latin typeface="Consolas" panose="020B0609020204030204" pitchFamily="49" charset="0"/>
                        </a:rPr>
                        <a:t>docker rm -f $(docker ps -q)</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latin typeface="Segoe UI Light" panose="020B0502040204020203" pitchFamily="34" charset="0"/>
                          <a:cs typeface="Segoe UI Light" panose="020B0502040204020203" pitchFamily="34" charset="0"/>
                        </a:rPr>
                        <a:t>Removes all running containers</a:t>
                      </a:r>
                    </a:p>
                  </a:txBody>
                  <a:tcPr/>
                </a:tc>
                <a:extLst>
                  <a:ext uri="{0D108BD9-81ED-4DB2-BD59-A6C34878D82A}">
                    <a16:rowId xmlns:a16="http://schemas.microsoft.com/office/drawing/2014/main" val="2131827549"/>
                  </a:ext>
                </a:extLst>
              </a:tr>
              <a:tr h="398948">
                <a:tc>
                  <a:txBody>
                    <a:bodyPr/>
                    <a:lstStyle/>
                    <a:p>
                      <a:pPr marL="0" indent="0">
                        <a:buNone/>
                      </a:pPr>
                      <a:r>
                        <a:rPr lang="it-IT" sz="1600" dirty="0">
                          <a:latin typeface="Consolas" panose="020B0609020204030204" pitchFamily="49" charset="0"/>
                        </a:rPr>
                        <a:t>docker images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latin typeface="Segoe UI Light" panose="020B0502040204020203" pitchFamily="34" charset="0"/>
                          <a:cs typeface="Segoe UI Light" panose="020B0502040204020203" pitchFamily="34" charset="0"/>
                        </a:rPr>
                        <a:t>Lists all images</a:t>
                      </a:r>
                    </a:p>
                  </a:txBody>
                  <a:tcPr/>
                </a:tc>
                <a:extLst>
                  <a:ext uri="{0D108BD9-81ED-4DB2-BD59-A6C34878D82A}">
                    <a16:rowId xmlns:a16="http://schemas.microsoft.com/office/drawing/2014/main" val="1815581482"/>
                  </a:ext>
                </a:extLst>
              </a:tr>
              <a:tr h="3989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dirty="0">
                          <a:latin typeface="Consolas" panose="020B0609020204030204" pitchFamily="49" charset="0"/>
                        </a:rPr>
                        <a:t>docker rmi imageName</a:t>
                      </a:r>
                    </a:p>
                  </a:txBody>
                  <a:tcPr/>
                </a:tc>
                <a:tc>
                  <a:txBody>
                    <a:bodyPr/>
                    <a:lstStyle/>
                    <a:p>
                      <a:pPr marL="0" indent="0">
                        <a:buNone/>
                      </a:pPr>
                      <a:r>
                        <a:rPr lang="it-IT" dirty="0">
                          <a:latin typeface="Segoe UI Light" panose="020B0502040204020203" pitchFamily="34" charset="0"/>
                          <a:cs typeface="Segoe UI Light" panose="020B0502040204020203" pitchFamily="34" charset="0"/>
                        </a:rPr>
                        <a:t>Removes an image</a:t>
                      </a:r>
                    </a:p>
                  </a:txBody>
                  <a:tcPr/>
                </a:tc>
                <a:extLst>
                  <a:ext uri="{0D108BD9-81ED-4DB2-BD59-A6C34878D82A}">
                    <a16:rowId xmlns:a16="http://schemas.microsoft.com/office/drawing/2014/main" val="133976476"/>
                  </a:ext>
                </a:extLst>
              </a:tr>
              <a:tr h="3989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dirty="0">
                          <a:latin typeface="Consolas" panose="020B0609020204030204" pitchFamily="49" charset="0"/>
                        </a:rPr>
                        <a:t>docker login myregistry.azurecr.io</a:t>
                      </a:r>
                    </a:p>
                  </a:txBody>
                  <a:tcPr/>
                </a:tc>
                <a:tc>
                  <a:txBody>
                    <a:bodyPr/>
                    <a:lstStyle/>
                    <a:p>
                      <a:pPr marL="0" indent="0">
                        <a:buNone/>
                      </a:pPr>
                      <a:r>
                        <a:rPr lang="it-IT" dirty="0">
                          <a:latin typeface="Segoe UI Light" panose="020B0502040204020203" pitchFamily="34" charset="0"/>
                          <a:cs typeface="Segoe UI Light" panose="020B0502040204020203" pitchFamily="34" charset="0"/>
                        </a:rPr>
                        <a:t>Logs in Azure Container Registry</a:t>
                      </a:r>
                    </a:p>
                  </a:txBody>
                  <a:tcPr/>
                </a:tc>
                <a:extLst>
                  <a:ext uri="{0D108BD9-81ED-4DB2-BD59-A6C34878D82A}">
                    <a16:rowId xmlns:a16="http://schemas.microsoft.com/office/drawing/2014/main" val="3455774037"/>
                  </a:ext>
                </a:extLst>
              </a:tr>
              <a:tr h="3989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dirty="0">
                          <a:latin typeface="Consolas" panose="020B0609020204030204" pitchFamily="49" charset="0"/>
                        </a:rPr>
                        <a:t>docker tag frontend myregistry.azurecr.io/frontend</a:t>
                      </a:r>
                    </a:p>
                  </a:txBody>
                  <a:tcPr/>
                </a:tc>
                <a:tc>
                  <a:txBody>
                    <a:bodyPr/>
                    <a:lstStyle/>
                    <a:p>
                      <a:pPr marL="0" indent="0">
                        <a:buNone/>
                      </a:pPr>
                      <a:r>
                        <a:rPr lang="it-IT" dirty="0">
                          <a:latin typeface="Segoe UI Light" panose="020B0502040204020203" pitchFamily="34" charset="0"/>
                          <a:cs typeface="Segoe UI Light" panose="020B0502040204020203" pitchFamily="34" charset="0"/>
                        </a:rPr>
                        <a:t>Tags an image for Azure Container Registry</a:t>
                      </a:r>
                    </a:p>
                  </a:txBody>
                  <a:tcPr/>
                </a:tc>
                <a:extLst>
                  <a:ext uri="{0D108BD9-81ED-4DB2-BD59-A6C34878D82A}">
                    <a16:rowId xmlns:a16="http://schemas.microsoft.com/office/drawing/2014/main" val="3868754998"/>
                  </a:ext>
                </a:extLst>
              </a:tr>
              <a:tr h="3989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dirty="0">
                          <a:latin typeface="Consolas" panose="020B0609020204030204" pitchFamily="49" charset="0"/>
                        </a:rPr>
                        <a:t>docker push myregistry.azurecr.io/frontend</a:t>
                      </a:r>
                    </a:p>
                  </a:txBody>
                  <a:tcPr/>
                </a:tc>
                <a:tc>
                  <a:txBody>
                    <a:bodyPr/>
                    <a:lstStyle/>
                    <a:p>
                      <a:pPr marL="0" indent="0">
                        <a:buNone/>
                      </a:pPr>
                      <a:r>
                        <a:rPr lang="it-IT" dirty="0">
                          <a:latin typeface="Segoe UI Light" panose="020B0502040204020203" pitchFamily="34" charset="0"/>
                          <a:cs typeface="Segoe UI Light" panose="020B0502040204020203" pitchFamily="34" charset="0"/>
                        </a:rPr>
                        <a:t>Pushes an image to Azure Container Registry</a:t>
                      </a:r>
                    </a:p>
                  </a:txBody>
                  <a:tcPr/>
                </a:tc>
                <a:extLst>
                  <a:ext uri="{0D108BD9-81ED-4DB2-BD59-A6C34878D82A}">
                    <a16:rowId xmlns:a16="http://schemas.microsoft.com/office/drawing/2014/main" val="459901233"/>
                  </a:ext>
                </a:extLst>
              </a:tr>
              <a:tr h="3989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dirty="0">
                          <a:latin typeface="Consolas" panose="020B0609020204030204" pitchFamily="49" charset="0"/>
                        </a:rPr>
                        <a:t>kubectl apply -f filename</a:t>
                      </a:r>
                    </a:p>
                  </a:txBody>
                  <a:tcPr/>
                </a:tc>
                <a:tc>
                  <a:txBody>
                    <a:bodyPr/>
                    <a:lstStyle/>
                    <a:p>
                      <a:pPr marL="0" indent="0">
                        <a:buNone/>
                      </a:pPr>
                      <a:r>
                        <a:rPr lang="it-IT" dirty="0">
                          <a:latin typeface="Segoe UI Light" panose="020B0502040204020203" pitchFamily="34" charset="0"/>
                          <a:cs typeface="Segoe UI Light" panose="020B0502040204020203" pitchFamily="34" charset="0"/>
                        </a:rPr>
                        <a:t>Creates the kubectl objects specified in the file</a:t>
                      </a:r>
                    </a:p>
                  </a:txBody>
                  <a:tcPr/>
                </a:tc>
                <a:extLst>
                  <a:ext uri="{0D108BD9-81ED-4DB2-BD59-A6C34878D82A}">
                    <a16:rowId xmlns:a16="http://schemas.microsoft.com/office/drawing/2014/main" val="1961613442"/>
                  </a:ext>
                </a:extLst>
              </a:tr>
              <a:tr h="3989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dirty="0">
                          <a:latin typeface="Consolas" panose="020B0609020204030204" pitchFamily="49" charset="0"/>
                        </a:rPr>
                        <a:t>kubectl get deployments/services/pods</a:t>
                      </a:r>
                    </a:p>
                  </a:txBody>
                  <a:tcPr/>
                </a:tc>
                <a:tc>
                  <a:txBody>
                    <a:bodyPr/>
                    <a:lstStyle/>
                    <a:p>
                      <a:pPr marL="0" indent="0">
                        <a:buNone/>
                      </a:pPr>
                      <a:r>
                        <a:rPr lang="it-IT" dirty="0">
                          <a:latin typeface="Segoe UI Light" panose="020B0502040204020203" pitchFamily="34" charset="0"/>
                          <a:cs typeface="Segoe UI Light" panose="020B0502040204020203" pitchFamily="34" charset="0"/>
                        </a:rPr>
                        <a:t>Lists all the deployments/services/pods in the cluster</a:t>
                      </a:r>
                    </a:p>
                  </a:txBody>
                  <a:tcPr/>
                </a:tc>
                <a:extLst>
                  <a:ext uri="{0D108BD9-81ED-4DB2-BD59-A6C34878D82A}">
                    <a16:rowId xmlns:a16="http://schemas.microsoft.com/office/drawing/2014/main" val="1659791756"/>
                  </a:ext>
                </a:extLst>
              </a:tr>
              <a:tr h="3989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dirty="0">
                          <a:latin typeface="Consolas" panose="020B0609020204030204" pitchFamily="49" charset="0"/>
                        </a:rPr>
                        <a:t>kubectl proxy --address="0.0.0.0"</a:t>
                      </a:r>
                    </a:p>
                  </a:txBody>
                  <a:tcPr/>
                </a:tc>
                <a:tc>
                  <a:txBody>
                    <a:bodyPr/>
                    <a:lstStyle/>
                    <a:p>
                      <a:pPr marL="0" indent="0">
                        <a:buNone/>
                      </a:pPr>
                      <a:r>
                        <a:rPr lang="it-IT" dirty="0">
                          <a:latin typeface="Segoe UI Light" panose="020B0502040204020203" pitchFamily="34" charset="0"/>
                          <a:cs typeface="Segoe UI Light" panose="020B0502040204020203" pitchFamily="34" charset="0"/>
                        </a:rPr>
                        <a:t>Tunnels the cluster’s dashboard to localhost</a:t>
                      </a:r>
                    </a:p>
                  </a:txBody>
                  <a:tcPr/>
                </a:tc>
                <a:extLst>
                  <a:ext uri="{0D108BD9-81ED-4DB2-BD59-A6C34878D82A}">
                    <a16:rowId xmlns:a16="http://schemas.microsoft.com/office/drawing/2014/main" val="615808297"/>
                  </a:ext>
                </a:extLst>
              </a:tr>
            </a:tbl>
          </a:graphicData>
        </a:graphic>
      </p:graphicFrame>
    </p:spTree>
    <p:extLst>
      <p:ext uri="{BB962C8B-B14F-4D97-AF65-F5344CB8AC3E}">
        <p14:creationId xmlns:p14="http://schemas.microsoft.com/office/powerpoint/2010/main" val="212383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F7A1-6F3A-4582-B2DB-728D73B7D0DB}"/>
              </a:ext>
            </a:extLst>
          </p:cNvPr>
          <p:cNvSpPr>
            <a:spLocks noGrp="1"/>
          </p:cNvSpPr>
          <p:nvPr>
            <p:ph type="title"/>
          </p:nvPr>
        </p:nvSpPr>
        <p:spPr/>
        <p:txBody>
          <a:bodyPr/>
          <a:lstStyle/>
          <a:p>
            <a:r>
              <a:rPr lang="en-GB" dirty="0"/>
              <a:t>Recap – On Azure</a:t>
            </a:r>
          </a:p>
        </p:txBody>
      </p:sp>
      <p:sp>
        <p:nvSpPr>
          <p:cNvPr id="3" name="Content Placeholder 2">
            <a:extLst>
              <a:ext uri="{FF2B5EF4-FFF2-40B4-BE49-F238E27FC236}">
                <a16:creationId xmlns:a16="http://schemas.microsoft.com/office/drawing/2014/main" id="{37DF0B99-630E-4454-859F-33A800A48EB5}"/>
              </a:ext>
            </a:extLst>
          </p:cNvPr>
          <p:cNvSpPr>
            <a:spLocks noGrp="1"/>
          </p:cNvSpPr>
          <p:nvPr>
            <p:ph idx="1"/>
          </p:nvPr>
        </p:nvSpPr>
        <p:spPr>
          <a:xfrm>
            <a:off x="1341120" y="1268760"/>
            <a:ext cx="9509760" cy="5227290"/>
          </a:xfrm>
        </p:spPr>
        <p:txBody>
          <a:bodyPr>
            <a:normAutofit lnSpcReduction="10000"/>
          </a:bodyPr>
          <a:lstStyle/>
          <a:p>
            <a:r>
              <a:rPr lang="en-GB" b="1" dirty="0"/>
              <a:t>Azure Container Registry</a:t>
            </a:r>
          </a:p>
          <a:p>
            <a:pPr lvl="1"/>
            <a:r>
              <a:rPr lang="it-IT" dirty="0"/>
              <a:t>Our private repository where we can store Docker images</a:t>
            </a:r>
          </a:p>
          <a:p>
            <a:pPr lvl="1"/>
            <a:r>
              <a:rPr lang="it-IT" dirty="0">
                <a:latin typeface="Consolas" panose="020B0609020204030204" pitchFamily="49" charset="0"/>
              </a:rPr>
              <a:t>docker login myregistry.azurecr.io</a:t>
            </a:r>
          </a:p>
          <a:p>
            <a:r>
              <a:rPr lang="it-IT" b="1" dirty="0"/>
              <a:t>Azure Web App for Containers</a:t>
            </a:r>
          </a:p>
          <a:p>
            <a:pPr lvl="1"/>
            <a:r>
              <a:rPr lang="it-IT" dirty="0"/>
              <a:t>They can run only one container at a time</a:t>
            </a:r>
          </a:p>
          <a:p>
            <a:pPr lvl="1"/>
            <a:r>
              <a:rPr lang="it-IT" dirty="0"/>
              <a:t>Sort of CD supported via Azure Container Registry and web hooks</a:t>
            </a:r>
          </a:p>
          <a:p>
            <a:r>
              <a:rPr lang="it-IT" b="1" dirty="0"/>
              <a:t>Azure Container Service (AKS)</a:t>
            </a:r>
          </a:p>
          <a:p>
            <a:pPr lvl="1"/>
            <a:r>
              <a:rPr lang="it-IT" dirty="0"/>
              <a:t>Fully managed orchestrator</a:t>
            </a:r>
          </a:p>
          <a:p>
            <a:pPr lvl="1"/>
            <a:r>
              <a:rPr lang="it-IT" dirty="0"/>
              <a:t>Based on Kubernetes</a:t>
            </a:r>
          </a:p>
          <a:p>
            <a:pPr lvl="1"/>
            <a:r>
              <a:rPr lang="it-IT" dirty="0">
                <a:hlinkClick r:id="rId3"/>
              </a:rPr>
              <a:t>https://docs.microsoft.com/en-us/azure/aks/</a:t>
            </a:r>
            <a:endParaRPr lang="it-IT" dirty="0"/>
          </a:p>
          <a:p>
            <a:r>
              <a:rPr lang="it-IT" b="1"/>
              <a:t>Container </a:t>
            </a:r>
            <a:r>
              <a:rPr lang="it-IT" b="1" dirty="0"/>
              <a:t>monitoring solution</a:t>
            </a:r>
          </a:p>
          <a:p>
            <a:pPr lvl="1"/>
            <a:r>
              <a:rPr lang="it-IT" dirty="0"/>
              <a:t>Based on Azure LogAnalytics</a:t>
            </a:r>
          </a:p>
          <a:p>
            <a:pPr lvl="1"/>
            <a:r>
              <a:rPr lang="it-IT" dirty="0"/>
              <a:t>Uses a DaemonSet to track cluster events</a:t>
            </a:r>
          </a:p>
          <a:p>
            <a:pPr lvl="1"/>
            <a:r>
              <a:rPr lang="it-IT" dirty="0">
                <a:hlinkClick r:id="rId4"/>
              </a:rPr>
              <a:t>https://docs.microsoft.com/en-us/azure/log-analytics/log-analytics-containers</a:t>
            </a:r>
            <a:endParaRPr lang="it-IT" dirty="0"/>
          </a:p>
          <a:p>
            <a:pPr lvl="1"/>
            <a:endParaRPr lang="it-IT" dirty="0"/>
          </a:p>
        </p:txBody>
      </p:sp>
    </p:spTree>
    <p:extLst>
      <p:ext uri="{BB962C8B-B14F-4D97-AF65-F5344CB8AC3E}">
        <p14:creationId xmlns:p14="http://schemas.microsoft.com/office/powerpoint/2010/main" val="2776154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535552" y="1064144"/>
            <a:ext cx="4488678" cy="1355206"/>
          </a:xfrm>
          <a:prstGeom prst="rect">
            <a:avLst/>
          </a:prstGeom>
          <a:noFill/>
        </p:spPr>
        <p:txBody>
          <a:bodyPr vert="horz" wrap="square" lIns="146304" tIns="91440" rIns="146304" bIns="91440" rtlCol="0" anchor="t" anchorCtr="0">
            <a:normAutofit fontScale="85000" lnSpcReduction="10000"/>
          </a:bodyPr>
          <a:lstStyle>
            <a:lvl1pPr algn="l" defTabSz="914367" rtl="0" eaLnBrk="1" latinLnBrk="0" hangingPunct="1">
              <a:lnSpc>
                <a:spcPct val="90000"/>
              </a:lnSpc>
              <a:spcBef>
                <a:spcPct val="0"/>
              </a:spcBef>
              <a:buNone/>
              <a:defRPr lang="en-US" sz="5294" b="0" kern="1200" cap="none" spc="-98" baseline="0">
                <a:ln w="3175">
                  <a:noFill/>
                </a:ln>
                <a:gradFill>
                  <a:gsLst>
                    <a:gs pos="100000">
                      <a:schemeClr val="tx2"/>
                    </a:gs>
                    <a:gs pos="0">
                      <a:schemeClr val="tx2"/>
                    </a:gs>
                  </a:gsLst>
                  <a:lin ang="5400000" scaled="0"/>
                </a:gradFill>
                <a:effectLst/>
                <a:latin typeface="+mj-lt"/>
                <a:ea typeface="+mn-ea"/>
                <a:cs typeface="Segoe UI" pitchFamily="34" charset="0"/>
              </a:defRPr>
            </a:lvl1pPr>
          </a:lstStyle>
          <a:p>
            <a:r>
              <a:rPr lang="it-IT" sz="8000" b="1" dirty="0">
                <a:solidFill>
                  <a:srgbClr val="541764"/>
                </a:solidFill>
                <a:latin typeface="Segoe UI Light" panose="020B0502040204020203" pitchFamily="34" charset="0"/>
                <a:cs typeface="Segoe UI Light" panose="020B0502040204020203" pitchFamily="34" charset="0"/>
              </a:rPr>
              <a:t>Thank you!</a:t>
            </a:r>
            <a:endParaRPr lang="en-US" sz="8000" b="1" dirty="0">
              <a:solidFill>
                <a:srgbClr val="541764"/>
              </a:solidFill>
              <a:latin typeface="Segoe UI Light" panose="020B0502040204020203" pitchFamily="34" charset="0"/>
              <a:cs typeface="Segoe UI Light" panose="020B0502040204020203" pitchFamily="34" charset="0"/>
            </a:endParaRPr>
          </a:p>
        </p:txBody>
      </p:sp>
      <p:sp>
        <p:nvSpPr>
          <p:cNvPr id="4" name="Subtitle 2"/>
          <p:cNvSpPr>
            <a:spLocks noGrp="1"/>
          </p:cNvSpPr>
          <p:nvPr/>
        </p:nvSpPr>
        <p:spPr>
          <a:xfrm>
            <a:off x="535551" y="2419350"/>
            <a:ext cx="8991105" cy="2225349"/>
          </a:xfrm>
          <a:prstGeom prst="rect">
            <a:avLst/>
          </a:prstGeom>
          <a:noFill/>
        </p:spPr>
        <p:txBody>
          <a:bodyPr vert="horz" wrap="square" lIns="146304" tIns="109728" rIns="146304"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b="1" dirty="0">
                <a:solidFill>
                  <a:srgbClr val="541764"/>
                </a:solidFill>
                <a:latin typeface="Segoe UI Light" panose="020B0502040204020203" pitchFamily="34" charset="0"/>
                <a:cs typeface="Segoe UI Light" panose="020B0502040204020203" pitchFamily="34" charset="0"/>
              </a:rPr>
              <a:t>@</a:t>
            </a:r>
            <a:r>
              <a:rPr lang="en-US" sz="3200" b="1" dirty="0" err="1">
                <a:solidFill>
                  <a:srgbClr val="541764"/>
                </a:solidFill>
                <a:latin typeface="Segoe UI Light" panose="020B0502040204020203" pitchFamily="34" charset="0"/>
                <a:cs typeface="Segoe UI Light" panose="020B0502040204020203" pitchFamily="34" charset="0"/>
              </a:rPr>
              <a:t>geffzhang</a:t>
            </a:r>
            <a:endParaRPr lang="en-US" sz="3200" b="1" dirty="0">
              <a:solidFill>
                <a:srgbClr val="541764"/>
              </a:solidFill>
              <a:latin typeface="Segoe UI Light" panose="020B0502040204020203" pitchFamily="34" charset="0"/>
              <a:cs typeface="Segoe UI Light" panose="020B0502040204020203" pitchFamily="34" charset="0"/>
            </a:endParaRPr>
          </a:p>
          <a:p>
            <a:r>
              <a:rPr lang="en-US" sz="3200" b="1" dirty="0">
                <a:solidFill>
                  <a:srgbClr val="541764"/>
                </a:solidFill>
                <a:latin typeface="Segoe UI Light" panose="020B0502040204020203" pitchFamily="34" charset="0"/>
                <a:cs typeface="Segoe UI Light" panose="020B0502040204020203" pitchFamily="34" charset="0"/>
                <a:hlinkClick r:id="rId2"/>
              </a:rPr>
              <a:t>geffzhang@weyhd.com</a:t>
            </a:r>
            <a:endParaRPr lang="en-US" sz="3200" b="1" dirty="0">
              <a:solidFill>
                <a:srgbClr val="541764"/>
              </a:solidFill>
              <a:latin typeface="Segoe UI Light" panose="020B0502040204020203" pitchFamily="34" charset="0"/>
              <a:cs typeface="Segoe UI Light" panose="020B0502040204020203" pitchFamily="34" charset="0"/>
            </a:endParaRPr>
          </a:p>
          <a:p>
            <a:endParaRPr lang="en-US" sz="3200" b="1" dirty="0">
              <a:solidFill>
                <a:srgbClr val="541764"/>
              </a:solidFill>
              <a:latin typeface="Segoe UI Light" panose="020B0502040204020203" pitchFamily="34" charset="0"/>
              <a:cs typeface="Segoe UI Light" panose="020B0502040204020203" pitchFamily="34" charset="0"/>
            </a:endParaRPr>
          </a:p>
          <a:p>
            <a:r>
              <a:rPr lang="en-US" sz="3200" b="1" dirty="0">
                <a:solidFill>
                  <a:srgbClr val="541764"/>
                </a:solidFill>
                <a:latin typeface="Segoe UI Light" panose="020B0502040204020203" pitchFamily="34" charset="0"/>
                <a:cs typeface="Segoe UI Light" panose="020B0502040204020203" pitchFamily="34" charset="0"/>
              </a:rPr>
              <a:t>Get the code at </a:t>
            </a:r>
            <a:r>
              <a:rPr lang="en-US" sz="3200" b="1" dirty="0">
                <a:solidFill>
                  <a:srgbClr val="541764"/>
                </a:solidFill>
                <a:latin typeface="Segoe UI Light" panose="020B0502040204020203" pitchFamily="34" charset="0"/>
                <a:cs typeface="Segoe UI Light" panose="020B0502040204020203" pitchFamily="34" charset="0"/>
                <a:hlinkClick r:id="rId3"/>
              </a:rPr>
              <a:t>https://github.com/</a:t>
            </a:r>
            <a:r>
              <a:rPr lang="en-US" altLang="zh-CN" sz="3200" b="1" dirty="0">
                <a:solidFill>
                  <a:srgbClr val="541764"/>
                </a:solidFill>
                <a:latin typeface="Segoe UI Light" panose="020B0502040204020203" pitchFamily="34" charset="0"/>
                <a:cs typeface="Segoe UI Light" panose="020B0502040204020203" pitchFamily="34" charset="0"/>
                <a:hlinkClick r:id="rId3"/>
              </a:rPr>
              <a:t>geffzhang</a:t>
            </a:r>
            <a:r>
              <a:rPr lang="en-US" sz="3200" b="1" dirty="0">
                <a:solidFill>
                  <a:srgbClr val="541764"/>
                </a:solidFill>
                <a:latin typeface="Segoe UI Light" panose="020B0502040204020203" pitchFamily="34" charset="0"/>
                <a:cs typeface="Segoe UI Light" panose="020B0502040204020203" pitchFamily="34" charset="0"/>
                <a:hlinkClick r:id="rId3"/>
              </a:rPr>
              <a:t>/DockerStarted</a:t>
            </a:r>
            <a:endParaRPr lang="en-US" sz="3200" b="1" dirty="0">
              <a:solidFill>
                <a:srgbClr val="541764"/>
              </a:solidFill>
              <a:latin typeface="Segoe UI Light" panose="020B0502040204020203" pitchFamily="34" charset="0"/>
              <a:cs typeface="Segoe UI Light" panose="020B0502040204020203" pitchFamily="34" charset="0"/>
            </a:endParaRPr>
          </a:p>
          <a:p>
            <a:r>
              <a:rPr lang="en-US" sz="3200" b="1" dirty="0">
                <a:solidFill>
                  <a:srgbClr val="541764"/>
                </a:solidFill>
                <a:latin typeface="Segoe UI Light" panose="020B0502040204020203" pitchFamily="34" charset="0"/>
                <a:cs typeface="Segoe UI Light" panose="020B0502040204020203" pitchFamily="34" charset="0"/>
              </a:rPr>
              <a:t> </a:t>
            </a:r>
          </a:p>
          <a:p>
            <a:endParaRPr lang="en-US" sz="3200" b="1" dirty="0">
              <a:solidFill>
                <a:srgbClr val="541764"/>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29088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44ADA-B8B4-4958-BE4C-B26C7C9C6C33}"/>
              </a:ext>
            </a:extLst>
          </p:cNvPr>
          <p:cNvSpPr>
            <a:spLocks noGrp="1"/>
          </p:cNvSpPr>
          <p:nvPr>
            <p:ph type="title"/>
          </p:nvPr>
        </p:nvSpPr>
        <p:spPr>
          <a:xfrm>
            <a:off x="1084441" y="3069076"/>
            <a:ext cx="3487616" cy="719847"/>
          </a:xfrm>
        </p:spPr>
        <p:txBody>
          <a:bodyPr>
            <a:normAutofit/>
          </a:bodyPr>
          <a:lstStyle/>
          <a:p>
            <a:pPr algn="ctr"/>
            <a:r>
              <a:rPr lang="en-US" sz="3600" dirty="0"/>
              <a:t>Definition</a:t>
            </a:r>
          </a:p>
        </p:txBody>
      </p:sp>
      <p:sp>
        <p:nvSpPr>
          <p:cNvPr id="3" name="Content Placeholder 2">
            <a:extLst>
              <a:ext uri="{FF2B5EF4-FFF2-40B4-BE49-F238E27FC236}">
                <a16:creationId xmlns:a16="http://schemas.microsoft.com/office/drawing/2014/main" id="{5BA13185-733D-4C21-8BF6-CA035C87606E}"/>
              </a:ext>
            </a:extLst>
          </p:cNvPr>
          <p:cNvSpPr>
            <a:spLocks noGrp="1"/>
          </p:cNvSpPr>
          <p:nvPr>
            <p:ph idx="1"/>
          </p:nvPr>
        </p:nvSpPr>
        <p:spPr>
          <a:xfrm>
            <a:off x="5105398" y="1115568"/>
            <a:ext cx="6245352" cy="4626864"/>
          </a:xfrm>
        </p:spPr>
        <p:txBody>
          <a:bodyPr anchor="ctr">
            <a:normAutofit/>
          </a:bodyPr>
          <a:lstStyle/>
          <a:p>
            <a:pPr marL="36900" indent="0" algn="ctr">
              <a:buNone/>
            </a:pPr>
            <a:r>
              <a:rPr lang="en-US" sz="3200" dirty="0">
                <a:effectLst/>
              </a:rPr>
              <a:t>A </a:t>
            </a:r>
            <a:r>
              <a:rPr lang="en-US" sz="3200" dirty="0" err="1">
                <a:effectLst/>
              </a:rPr>
              <a:t>microservices</a:t>
            </a:r>
            <a:r>
              <a:rPr lang="en-US" sz="3200" dirty="0">
                <a:effectLst/>
              </a:rPr>
              <a:t> architecture consists of a collection of small, autonomous services. Each service is self-contained and should implement a single business capability.</a:t>
            </a:r>
            <a:endParaRPr lang="en-US" sz="3200" dirty="0"/>
          </a:p>
        </p:txBody>
      </p:sp>
    </p:spTree>
    <p:extLst>
      <p:ext uri="{BB962C8B-B14F-4D97-AF65-F5344CB8AC3E}">
        <p14:creationId xmlns:p14="http://schemas.microsoft.com/office/powerpoint/2010/main" val="264564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96329-513A-41CD-85DC-1B78ED2F38C2}"/>
              </a:ext>
            </a:extLst>
          </p:cNvPr>
          <p:cNvSpPr>
            <a:spLocks noGrp="1"/>
          </p:cNvSpPr>
          <p:nvPr>
            <p:ph type="title"/>
          </p:nvPr>
        </p:nvSpPr>
        <p:spPr>
          <a:xfrm>
            <a:off x="913795" y="609600"/>
            <a:ext cx="10353762" cy="970450"/>
          </a:xfrm>
        </p:spPr>
        <p:txBody>
          <a:bodyPr/>
          <a:lstStyle/>
          <a:p>
            <a:r>
              <a:rPr lang="en-US" dirty="0">
                <a:effectLst/>
              </a:rPr>
              <a:t>Characteristics of a Microservice</a:t>
            </a:r>
            <a:endParaRPr lang="en-US" dirty="0"/>
          </a:p>
        </p:txBody>
      </p:sp>
      <p:sp>
        <p:nvSpPr>
          <p:cNvPr id="3" name="Content Placeholder 2">
            <a:extLst>
              <a:ext uri="{FF2B5EF4-FFF2-40B4-BE49-F238E27FC236}">
                <a16:creationId xmlns:a16="http://schemas.microsoft.com/office/drawing/2014/main" id="{6BBB7382-370F-4C40-90BB-232C929E7FC5}"/>
              </a:ext>
            </a:extLst>
          </p:cNvPr>
          <p:cNvSpPr>
            <a:spLocks noGrp="1"/>
          </p:cNvSpPr>
          <p:nvPr>
            <p:ph idx="1"/>
          </p:nvPr>
        </p:nvSpPr>
        <p:spPr>
          <a:xfrm>
            <a:off x="1335796" y="1735687"/>
            <a:ext cx="9509760" cy="4760819"/>
          </a:xfrm>
        </p:spPr>
        <p:txBody>
          <a:bodyPr>
            <a:noAutofit/>
          </a:bodyPr>
          <a:lstStyle/>
          <a:p>
            <a:r>
              <a:rPr lang="en-US" sz="2700" dirty="0">
                <a:effectLst/>
              </a:rPr>
              <a:t>Services are small, independent, and loosely coupled.</a:t>
            </a:r>
          </a:p>
          <a:p>
            <a:r>
              <a:rPr lang="en-US" sz="2700" dirty="0">
                <a:effectLst/>
              </a:rPr>
              <a:t>Each service is a separate codebase.</a:t>
            </a:r>
          </a:p>
          <a:p>
            <a:r>
              <a:rPr lang="en-US" sz="2700" dirty="0">
                <a:effectLst/>
              </a:rPr>
              <a:t>Services can be deployed independently.</a:t>
            </a:r>
          </a:p>
          <a:p>
            <a:r>
              <a:rPr lang="en-US" sz="2700" dirty="0">
                <a:effectLst/>
              </a:rPr>
              <a:t>Services are responsible for persisting their own data or external state. </a:t>
            </a:r>
          </a:p>
          <a:p>
            <a:r>
              <a:rPr lang="en-US" sz="2700" dirty="0">
                <a:effectLst/>
              </a:rPr>
              <a:t>Services communicate with each other by using well-defined APIs. </a:t>
            </a:r>
          </a:p>
          <a:p>
            <a:r>
              <a:rPr lang="en-US" sz="2700" dirty="0">
                <a:effectLst/>
              </a:rPr>
              <a:t>Services don't need to share the same technology stack, libraries, or frameworks.</a:t>
            </a:r>
          </a:p>
        </p:txBody>
      </p:sp>
    </p:spTree>
    <p:extLst>
      <p:ext uri="{BB962C8B-B14F-4D97-AF65-F5344CB8AC3E}">
        <p14:creationId xmlns:p14="http://schemas.microsoft.com/office/powerpoint/2010/main" val="1008661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32B649C-3D75-48C7-9594-51A6672F73A7}"/>
              </a:ext>
            </a:extLst>
          </p:cNvPr>
          <p:cNvPicPr>
            <a:picLocks noChangeAspect="1"/>
          </p:cNvPicPr>
          <p:nvPr/>
        </p:nvPicPr>
        <p:blipFill>
          <a:blip r:embed="rId2"/>
          <a:stretch>
            <a:fillRect/>
          </a:stretch>
        </p:blipFill>
        <p:spPr>
          <a:xfrm>
            <a:off x="4454998" y="1778466"/>
            <a:ext cx="7254771" cy="4380539"/>
          </a:xfrm>
          <a:prstGeom prst="rect">
            <a:avLst/>
          </a:prstGeom>
        </p:spPr>
      </p:pic>
      <p:sp>
        <p:nvSpPr>
          <p:cNvPr id="3" name="Rectangle 1">
            <a:extLst>
              <a:ext uri="{FF2B5EF4-FFF2-40B4-BE49-F238E27FC236}">
                <a16:creationId xmlns:a16="http://schemas.microsoft.com/office/drawing/2014/main" id="{EDC0C76B-47D0-42B5-B051-CD5444F24A40}"/>
              </a:ext>
            </a:extLst>
          </p:cNvPr>
          <p:cNvSpPr>
            <a:spLocks noGrp="1" noChangeArrowheads="1"/>
          </p:cNvSpPr>
          <p:nvPr>
            <p:ph type="title"/>
          </p:nvPr>
        </p:nvSpPr>
        <p:spPr>
          <a:xfrm>
            <a:off x="627231" y="698995"/>
            <a:ext cx="10937538" cy="598327"/>
          </a:xfrm>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2800" dirty="0"/>
              <a:t>.NET Microservices - Architecture for Containerized .NET Applications</a:t>
            </a:r>
          </a:p>
        </p:txBody>
      </p:sp>
      <p:pic>
        <p:nvPicPr>
          <p:cNvPr id="4" name="图片 3">
            <a:extLst>
              <a:ext uri="{FF2B5EF4-FFF2-40B4-BE49-F238E27FC236}">
                <a16:creationId xmlns:a16="http://schemas.microsoft.com/office/drawing/2014/main" id="{561C93C3-F00E-42CF-84D8-5687DA3ADFA2}"/>
              </a:ext>
            </a:extLst>
          </p:cNvPr>
          <p:cNvPicPr>
            <a:picLocks noChangeAspect="1"/>
          </p:cNvPicPr>
          <p:nvPr/>
        </p:nvPicPr>
        <p:blipFill>
          <a:blip r:embed="rId3"/>
          <a:stretch>
            <a:fillRect/>
          </a:stretch>
        </p:blipFill>
        <p:spPr>
          <a:xfrm>
            <a:off x="834569" y="2406854"/>
            <a:ext cx="2932087" cy="3676650"/>
          </a:xfrm>
          <a:prstGeom prst="rect">
            <a:avLst/>
          </a:prstGeom>
        </p:spPr>
      </p:pic>
      <p:sp>
        <p:nvSpPr>
          <p:cNvPr id="2" name="矩形 1">
            <a:extLst>
              <a:ext uri="{FF2B5EF4-FFF2-40B4-BE49-F238E27FC236}">
                <a16:creationId xmlns:a16="http://schemas.microsoft.com/office/drawing/2014/main" id="{0F80ACDE-71AF-498C-8F43-5CBE59953886}"/>
              </a:ext>
            </a:extLst>
          </p:cNvPr>
          <p:cNvSpPr/>
          <p:nvPr/>
        </p:nvSpPr>
        <p:spPr>
          <a:xfrm>
            <a:off x="834569" y="1778466"/>
            <a:ext cx="3435556" cy="369332"/>
          </a:xfrm>
          <a:prstGeom prst="rect">
            <a:avLst/>
          </a:prstGeom>
        </p:spPr>
        <p:txBody>
          <a:bodyPr wrap="none">
            <a:spAutoFit/>
          </a:bodyPr>
          <a:lstStyle/>
          <a:p>
            <a:r>
              <a:rPr lang="en-US" altLang="zh-CN" dirty="0"/>
              <a:t>http://aka.ms/MicroservicesEbook</a:t>
            </a:r>
            <a:endParaRPr lang="zh-CN" altLang="en-US" dirty="0"/>
          </a:p>
        </p:txBody>
      </p:sp>
    </p:spTree>
    <p:extLst>
      <p:ext uri="{BB962C8B-B14F-4D97-AF65-F5344CB8AC3E}">
        <p14:creationId xmlns:p14="http://schemas.microsoft.com/office/powerpoint/2010/main" val="213343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040C0-6696-4738-9E7A-F9A441D952BD}"/>
              </a:ext>
            </a:extLst>
          </p:cNvPr>
          <p:cNvSpPr>
            <a:spLocks noGrp="1"/>
          </p:cNvSpPr>
          <p:nvPr>
            <p:ph type="title"/>
          </p:nvPr>
        </p:nvSpPr>
        <p:spPr>
          <a:xfrm>
            <a:off x="913795" y="609600"/>
            <a:ext cx="10353762" cy="732817"/>
          </a:xfrm>
        </p:spPr>
        <p:txBody>
          <a:bodyPr/>
          <a:lstStyle/>
          <a:p>
            <a:r>
              <a:rPr lang="en-US" dirty="0" err="1"/>
              <a:t>Microservices</a:t>
            </a:r>
            <a:r>
              <a:rPr lang="en-US" dirty="0"/>
              <a:t> Overview</a:t>
            </a:r>
          </a:p>
        </p:txBody>
      </p:sp>
      <p:pic>
        <p:nvPicPr>
          <p:cNvPr id="6" name="Content Placeholder 5">
            <a:extLst>
              <a:ext uri="{FF2B5EF4-FFF2-40B4-BE49-F238E27FC236}">
                <a16:creationId xmlns:a16="http://schemas.microsoft.com/office/drawing/2014/main" id="{DCE15160-C98E-4CD2-A027-B66B1410E43E}"/>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924443" y="1342417"/>
            <a:ext cx="9905343" cy="5115409"/>
          </a:xfrm>
          <a:prstGeom prst="rect">
            <a:avLst/>
          </a:prstGeom>
          <a:solidFill>
            <a:schemeClr val="tx1"/>
          </a:solidFill>
          <a:extLst/>
        </p:spPr>
      </p:pic>
    </p:spTree>
    <p:extLst>
      <p:ext uri="{BB962C8B-B14F-4D97-AF65-F5344CB8AC3E}">
        <p14:creationId xmlns:p14="http://schemas.microsoft.com/office/powerpoint/2010/main" val="332376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BE735-F1D4-44B0-9A22-3D36226B6214}"/>
              </a:ext>
            </a:extLst>
          </p:cNvPr>
          <p:cNvSpPr>
            <a:spLocks noGrp="1"/>
          </p:cNvSpPr>
          <p:nvPr>
            <p:ph type="title"/>
          </p:nvPr>
        </p:nvSpPr>
        <p:spPr>
          <a:xfrm>
            <a:off x="1341120" y="551058"/>
            <a:ext cx="9509760" cy="554726"/>
          </a:xfrm>
        </p:spPr>
        <p:txBody>
          <a:bodyPr>
            <a:normAutofit/>
          </a:bodyPr>
          <a:lstStyle/>
          <a:p>
            <a:r>
              <a:rPr lang="en-US" sz="2800" dirty="0">
                <a:effectLst/>
              </a:rPr>
              <a:t>Other Components in a Typical Microservices Architecture</a:t>
            </a:r>
            <a:endParaRPr lang="en-US" sz="2800" dirty="0"/>
          </a:p>
        </p:txBody>
      </p:sp>
      <p:sp>
        <p:nvSpPr>
          <p:cNvPr id="3" name="Content Placeholder 2">
            <a:extLst>
              <a:ext uri="{FF2B5EF4-FFF2-40B4-BE49-F238E27FC236}">
                <a16:creationId xmlns:a16="http://schemas.microsoft.com/office/drawing/2014/main" id="{9CE448AE-A6BF-4E9A-873B-A23C72FB9106}"/>
              </a:ext>
            </a:extLst>
          </p:cNvPr>
          <p:cNvSpPr>
            <a:spLocks noGrp="1"/>
          </p:cNvSpPr>
          <p:nvPr>
            <p:ph idx="1"/>
          </p:nvPr>
        </p:nvSpPr>
        <p:spPr/>
        <p:txBody>
          <a:bodyPr>
            <a:normAutofit/>
          </a:bodyPr>
          <a:lstStyle/>
          <a:p>
            <a:r>
              <a:rPr lang="en-US" sz="3200" b="1" dirty="0">
                <a:effectLst/>
              </a:rPr>
              <a:t>Management</a:t>
            </a:r>
            <a:endParaRPr lang="en-US" sz="3200" dirty="0">
              <a:effectLst/>
            </a:endParaRPr>
          </a:p>
          <a:p>
            <a:r>
              <a:rPr lang="en-US" sz="3200" b="1" dirty="0">
                <a:effectLst/>
              </a:rPr>
              <a:t>Service Discovery</a:t>
            </a:r>
          </a:p>
          <a:p>
            <a:r>
              <a:rPr lang="en-US" sz="3200" b="1" dirty="0">
                <a:effectLst/>
              </a:rPr>
              <a:t>API Gateway</a:t>
            </a:r>
            <a:endParaRPr lang="en-US" sz="3200" dirty="0">
              <a:effectLst/>
            </a:endParaRPr>
          </a:p>
        </p:txBody>
      </p:sp>
    </p:spTree>
    <p:extLst>
      <p:ext uri="{BB962C8B-B14F-4D97-AF65-F5344CB8AC3E}">
        <p14:creationId xmlns:p14="http://schemas.microsoft.com/office/powerpoint/2010/main" val="218633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8DA169-5214-4804-892B-F888C4130AA0}"/>
              </a:ext>
            </a:extLst>
          </p:cNvPr>
          <p:cNvSpPr>
            <a:spLocks noGrp="1"/>
          </p:cNvSpPr>
          <p:nvPr>
            <p:ph type="title"/>
          </p:nvPr>
        </p:nvSpPr>
        <p:spPr>
          <a:xfrm>
            <a:off x="1319719" y="403697"/>
            <a:ext cx="9144000" cy="1065179"/>
          </a:xfrm>
        </p:spPr>
        <p:txBody>
          <a:bodyPr>
            <a:normAutofit/>
          </a:bodyPr>
          <a:lstStyle/>
          <a:p>
            <a:r>
              <a:rPr lang="en-US" altLang="zh-CN" dirty="0"/>
              <a:t>.NET Core</a:t>
            </a:r>
            <a:endParaRPr lang="zh-CN" altLang="en-US" dirty="0"/>
          </a:p>
        </p:txBody>
      </p:sp>
      <p:pic>
        <p:nvPicPr>
          <p:cNvPr id="1026" name="Picture 2" descr="https://img2018.cnblogs.com/blog/1479901/201904/1479901-20190411221045284-492780810.png">
            <a:extLst>
              <a:ext uri="{FF2B5EF4-FFF2-40B4-BE49-F238E27FC236}">
                <a16:creationId xmlns:a16="http://schemas.microsoft.com/office/drawing/2014/main" id="{19AE982C-64F8-472A-98F9-E5D09C3663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9082" y="1468876"/>
            <a:ext cx="7583487" cy="4883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39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02"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493"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2851"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4360" y="3326907"/>
            <a:ext cx="11276838" cy="1280160"/>
          </a:xfrm>
          <a:prstGeom prst="rect">
            <a:avLst/>
          </a:prstGeom>
        </p:spPr>
      </p:pic>
      <p:grpSp>
        <p:nvGrpSpPr>
          <p:cNvPr id="31" name="Group 30"/>
          <p:cNvGrpSpPr/>
          <p:nvPr/>
        </p:nvGrpSpPr>
        <p:grpSpPr>
          <a:xfrm>
            <a:off x="337625" y="1899137"/>
            <a:ext cx="1672244" cy="1664677"/>
            <a:chOff x="337625" y="1899137"/>
            <a:chExt cx="1672244" cy="1664677"/>
          </a:xfrm>
        </p:grpSpPr>
        <p:sp>
          <p:nvSpPr>
            <p:cNvPr id="24" name="Rectangle 23"/>
            <p:cNvSpPr/>
            <p:nvPr/>
          </p:nvSpPr>
          <p:spPr bwMode="auto">
            <a:xfrm>
              <a:off x="337625" y="1899137"/>
              <a:ext cx="1664677" cy="1664677"/>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p:spPr>
        </p:pic>
        <p:sp>
          <p:nvSpPr>
            <p:cNvPr id="17" name="TextBox 16"/>
            <p:cNvSpPr txBox="1"/>
            <p:nvPr/>
          </p:nvSpPr>
          <p:spPr>
            <a:xfrm>
              <a:off x="34403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DESKTOP</a:t>
              </a:r>
            </a:p>
          </p:txBody>
        </p:sp>
      </p:grpSp>
      <p:grpSp>
        <p:nvGrpSpPr>
          <p:cNvPr id="32" name="Group 31"/>
          <p:cNvGrpSpPr/>
          <p:nvPr/>
        </p:nvGrpSpPr>
        <p:grpSpPr>
          <a:xfrm>
            <a:off x="1999308"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WEB</a:t>
              </a:r>
            </a:p>
          </p:txBody>
        </p:sp>
      </p:grpSp>
      <p:grpSp>
        <p:nvGrpSpPr>
          <p:cNvPr id="33" name="Group 32"/>
          <p:cNvGrpSpPr/>
          <p:nvPr/>
        </p:nvGrpSpPr>
        <p:grpSpPr>
          <a:xfrm>
            <a:off x="3654584"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CLOUD</a:t>
              </a:r>
            </a:p>
          </p:txBody>
        </p:sp>
      </p:grpSp>
      <p:grpSp>
        <p:nvGrpSpPr>
          <p:cNvPr id="34" name="Group 33"/>
          <p:cNvGrpSpPr/>
          <p:nvPr/>
        </p:nvGrpSpPr>
        <p:grpSpPr>
          <a:xfrm>
            <a:off x="5309860" y="1899137"/>
            <a:ext cx="1684127" cy="1664677"/>
            <a:chOff x="5309860" y="1899137"/>
            <a:chExt cx="1684127" cy="1664677"/>
          </a:xfrm>
        </p:grpSpPr>
        <p:sp>
          <p:nvSpPr>
            <p:cNvPr id="27" name="Rectangle 26"/>
            <p:cNvSpPr/>
            <p:nvPr/>
          </p:nvSpPr>
          <p:spPr bwMode="auto">
            <a:xfrm>
              <a:off x="5329310" y="1899137"/>
              <a:ext cx="1664677" cy="1664677"/>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p:spPr>
        </p:pic>
        <p:sp>
          <p:nvSpPr>
            <p:cNvPr id="20" name="TextBox 19"/>
            <p:cNvSpPr txBox="1"/>
            <p:nvPr/>
          </p:nvSpPr>
          <p:spPr>
            <a:xfrm>
              <a:off x="5309860"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MOBILE</a:t>
              </a:r>
            </a:p>
          </p:txBody>
        </p:sp>
      </p:grpSp>
      <p:grpSp>
        <p:nvGrpSpPr>
          <p:cNvPr id="35" name="Group 34"/>
          <p:cNvGrpSpPr/>
          <p:nvPr/>
        </p:nvGrpSpPr>
        <p:grpSpPr>
          <a:xfrm>
            <a:off x="6965136" y="1899137"/>
            <a:ext cx="1692746" cy="1664677"/>
            <a:chOff x="6965136" y="1899137"/>
            <a:chExt cx="1692746" cy="1664677"/>
          </a:xfrm>
        </p:grpSpPr>
        <p:sp>
          <p:nvSpPr>
            <p:cNvPr id="28" name="Rectangle 27"/>
            <p:cNvSpPr/>
            <p:nvPr/>
          </p:nvSpPr>
          <p:spPr bwMode="auto">
            <a:xfrm>
              <a:off x="6993205" y="1899137"/>
              <a:ext cx="1664677" cy="1664677"/>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p:spPr>
        </p:pic>
        <p:sp>
          <p:nvSpPr>
            <p:cNvPr id="21" name="TextBox 20"/>
            <p:cNvSpPr txBox="1"/>
            <p:nvPr/>
          </p:nvSpPr>
          <p:spPr>
            <a:xfrm>
              <a:off x="6965136"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JEUX</a:t>
              </a:r>
            </a:p>
          </p:txBody>
        </p:sp>
      </p:grpSp>
      <p:grpSp>
        <p:nvGrpSpPr>
          <p:cNvPr id="36" name="Group 35"/>
          <p:cNvGrpSpPr/>
          <p:nvPr/>
        </p:nvGrpSpPr>
        <p:grpSpPr>
          <a:xfrm>
            <a:off x="8620412"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IoT</a:t>
              </a:r>
            </a:p>
          </p:txBody>
        </p:sp>
      </p:grpSp>
      <p:grpSp>
        <p:nvGrpSpPr>
          <p:cNvPr id="37" name="Group 36"/>
          <p:cNvGrpSpPr/>
          <p:nvPr/>
        </p:nvGrpSpPr>
        <p:grpSpPr>
          <a:xfrm>
            <a:off x="10275688" y="1899137"/>
            <a:ext cx="1709986" cy="1664677"/>
            <a:chOff x="10275688" y="1899137"/>
            <a:chExt cx="1709986" cy="1664677"/>
          </a:xfrm>
        </p:grpSpPr>
        <p:sp>
          <p:nvSpPr>
            <p:cNvPr id="30" name="Rectangle 29"/>
            <p:cNvSpPr/>
            <p:nvPr/>
          </p:nvSpPr>
          <p:spPr bwMode="auto">
            <a:xfrm>
              <a:off x="10320997" y="1899137"/>
              <a:ext cx="1664677" cy="1664677"/>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p:spPr>
        </p:pic>
        <p:sp>
          <p:nvSpPr>
            <p:cNvPr id="23" name="TextBox 22"/>
            <p:cNvSpPr txBox="1"/>
            <p:nvPr/>
          </p:nvSpPr>
          <p:spPr>
            <a:xfrm>
              <a:off x="1027568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IA</a:t>
              </a:r>
            </a:p>
          </p:txBody>
        </p:sp>
      </p:grpSp>
      <p:sp>
        <p:nvSpPr>
          <p:cNvPr id="42" name="TextBox 41"/>
          <p:cNvSpPr txBox="1"/>
          <p:nvPr/>
        </p:nvSpPr>
        <p:spPr>
          <a:xfrm>
            <a:off x="5339443" y="4261754"/>
            <a:ext cx="1664208" cy="1664208"/>
          </a:xfrm>
          <a:prstGeom prst="rect">
            <a:avLst/>
          </a:prstGeom>
          <a:solidFill>
            <a:srgbClr val="7030A0"/>
          </a:solidFill>
        </p:spPr>
        <p:txBody>
          <a:bodyPr wrap="square" lIns="0" tIns="0" rIns="0" bIns="0" rtlCol="0" anchor="ctr" anchorCtr="0">
            <a:noAutofit/>
          </a:bodyPr>
          <a:lstStyle/>
          <a:p>
            <a:pPr algn="ctr">
              <a:lnSpc>
                <a:spcPct val="90000"/>
              </a:lnSpc>
              <a:spcAft>
                <a:spcPts val="600"/>
              </a:spcAft>
            </a:pPr>
            <a:r>
              <a:rPr lang="en-US" sz="5330" dirty="0">
                <a:solidFill>
                  <a:schemeClr val="bg1"/>
                </a:solidFill>
                <a:latin typeface="+mj-lt"/>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459030" y="13367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lvl="0" algn="ctr" defTabSz="913055">
              <a:defRPr/>
            </a:pPr>
            <a:r>
              <a:rPr lang="en-US" sz="5333" dirty="0">
                <a:solidFill>
                  <a:schemeClr val="tx1"/>
                </a:solidFill>
                <a:latin typeface="Segoe UI Light"/>
              </a:rPr>
              <a:t>A platform and build everything</a:t>
            </a:r>
            <a:endParaRPr kumimoji="0" lang="fr-FR" sz="5333" b="1" i="0" u="none" strike="noStrike" kern="1200" cap="none" spc="-100" normalizeH="0" baseline="0" dirty="0">
              <a:ln w="3175">
                <a:noFill/>
              </a:ln>
              <a:solidFill>
                <a:schemeClr val="tx1"/>
              </a:solidFill>
              <a:effectLst/>
              <a:uLnTx/>
              <a:uFillTx/>
              <a:latin typeface="Segoe UI Semibold" panose="020B0702040204020203" pitchFamily="34" charset="0"/>
            </a:endParaRPr>
          </a:p>
        </p:txBody>
      </p:sp>
    </p:spTree>
    <p:extLst>
      <p:ext uri="{BB962C8B-B14F-4D97-AF65-F5344CB8AC3E}">
        <p14:creationId xmlns:p14="http://schemas.microsoft.com/office/powerpoint/2010/main" val="2103241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sos">
  <a:themeElements>
    <a:clrScheme name="Banded_Design_Blue">
      <a:dk1>
        <a:srgbClr val="404040"/>
      </a:dk1>
      <a:lt1>
        <a:sysClr val="window" lastClr="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a:gsLst>
            <a:gs pos="0">
              <a:schemeClr val="phClr">
                <a:lumMod val="0"/>
                <a:lumOff val="100000"/>
              </a:schemeClr>
            </a:gs>
            <a:gs pos="72000">
              <a:schemeClr val="phClr"/>
            </a:gs>
            <a:gs pos="100000">
              <a:schemeClr val="phClr">
                <a:lumMod val="90000"/>
              </a:schemeClr>
            </a:gs>
          </a:gsLst>
          <a:lin ang="5400000" scaled="1"/>
        </a:gradFill>
        <a:gradFill flip="none" rotWithShape="1">
          <a:gsLst>
            <a:gs pos="32000">
              <a:schemeClr val="phClr"/>
            </a:gs>
            <a:gs pos="100000">
              <a:schemeClr val="phClr">
                <a:lumMod val="75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Asos" id="{CA8ED331-3615-467E-9561-1C2DC961F3DA}" vid="{48A7552E-95B6-4A5A-ABF5-F251AA43C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Asos</Template>
  <TotalTime>6391</TotalTime>
  <Words>2086</Words>
  <Application>Microsoft Office PowerPoint</Application>
  <PresentationFormat>宽屏</PresentationFormat>
  <Paragraphs>466</Paragraphs>
  <Slides>29</Slides>
  <Notes>15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29</vt:i4>
      </vt:variant>
    </vt:vector>
  </HeadingPairs>
  <TitlesOfParts>
    <vt:vector size="39" baseType="lpstr">
      <vt:lpstr>Arial</vt:lpstr>
      <vt:lpstr>Calibri</vt:lpstr>
      <vt:lpstr>Consolas</vt:lpstr>
      <vt:lpstr>Corbel</vt:lpstr>
      <vt:lpstr>Euphemia</vt:lpstr>
      <vt:lpstr>Segoe UI</vt:lpstr>
      <vt:lpstr>Segoe UI Light</vt:lpstr>
      <vt:lpstr>Segoe UI Semibold</vt:lpstr>
      <vt:lpstr>Wingdings</vt:lpstr>
      <vt:lpstr>Asos</vt:lpstr>
      <vt:lpstr>PowerPoint 演示文稿</vt:lpstr>
      <vt:lpstr>PowerPoint 演示文稿</vt:lpstr>
      <vt:lpstr>Definition</vt:lpstr>
      <vt:lpstr>Characteristics of a Microservice</vt:lpstr>
      <vt:lpstr>.NET Microservices - Architecture for Containerized .NET Applications</vt:lpstr>
      <vt:lpstr>Microservices Overview</vt:lpstr>
      <vt:lpstr>Other Components in a Typical Microservices Architecture</vt:lpstr>
      <vt:lpstr>.NET Core</vt:lpstr>
      <vt:lpstr>PowerPoint 演示文稿</vt:lpstr>
      <vt:lpstr>PowerPoint 演示文稿</vt:lpstr>
      <vt:lpstr>What’s Docker</vt:lpstr>
      <vt:lpstr>Containers == Virtualized Operating System</vt:lpstr>
      <vt:lpstr>Docker is a (the) container engine</vt:lpstr>
      <vt:lpstr>PowerPoint 演示文稿</vt:lpstr>
      <vt:lpstr>PowerPoint 演示文稿</vt:lpstr>
      <vt:lpstr>PowerPoint 演示文稿</vt:lpstr>
      <vt:lpstr>DevOps Workflow using containers</vt:lpstr>
      <vt:lpstr>What we are going to build</vt:lpstr>
      <vt:lpstr>Dockerfile explained</vt:lpstr>
      <vt:lpstr>Dockerfile explained</vt:lpstr>
      <vt:lpstr>We need an orchestrator: enter Kubernetes and AKS</vt:lpstr>
      <vt:lpstr>AKS: Managed Kubernetes</vt:lpstr>
      <vt:lpstr>Ok... What’s a “Pod” now?!</vt:lpstr>
      <vt:lpstr>Kubernetes objects are created through its REST API</vt:lpstr>
      <vt:lpstr>PowerPoint 演示文稿</vt:lpstr>
      <vt:lpstr>Recap</vt:lpstr>
      <vt:lpstr>Recap - Commands</vt:lpstr>
      <vt:lpstr>Recap – On Azure</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Matteo Tumiati</dc:creator>
  <cp:lastModifiedBy>shanyou zhang</cp:lastModifiedBy>
  <cp:revision>147</cp:revision>
  <cp:lastPrinted>2018-02-06T10:38:57Z</cp:lastPrinted>
  <dcterms:created xsi:type="dcterms:W3CDTF">2017-03-25T10:26:14Z</dcterms:created>
  <dcterms:modified xsi:type="dcterms:W3CDTF">2019-04-12T13:01:01Z</dcterms:modified>
</cp:coreProperties>
</file>